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395" r:id="rId5"/>
    <p:sldId id="333" r:id="rId6"/>
    <p:sldId id="396" r:id="rId7"/>
    <p:sldId id="397" r:id="rId8"/>
    <p:sldId id="398" r:id="rId9"/>
    <p:sldId id="399" r:id="rId10"/>
    <p:sldId id="400" r:id="rId11"/>
    <p:sldId id="394" r:id="rId12"/>
    <p:sldId id="401" r:id="rId13"/>
    <p:sldId id="324" r:id="rId14"/>
    <p:sldId id="305" r:id="rId15"/>
    <p:sldId id="352" r:id="rId16"/>
    <p:sldId id="355" r:id="rId17"/>
    <p:sldId id="359" r:id="rId18"/>
    <p:sldId id="358" r:id="rId19"/>
    <p:sldId id="353" r:id="rId20"/>
    <p:sldId id="360" r:id="rId21"/>
    <p:sldId id="361" r:id="rId22"/>
    <p:sldId id="477" r:id="rId23"/>
    <p:sldId id="402" r:id="rId24"/>
    <p:sldId id="363" r:id="rId25"/>
    <p:sldId id="303" r:id="rId26"/>
    <p:sldId id="364" r:id="rId27"/>
    <p:sldId id="365" r:id="rId28"/>
    <p:sldId id="366" r:id="rId29"/>
    <p:sldId id="367" r:id="rId30"/>
    <p:sldId id="368" r:id="rId31"/>
    <p:sldId id="369" r:id="rId32"/>
    <p:sldId id="356" r:id="rId33"/>
    <p:sldId id="370" r:id="rId34"/>
    <p:sldId id="371" r:id="rId35"/>
    <p:sldId id="357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406" r:id="rId46"/>
    <p:sldId id="387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19" r:id="rId60"/>
    <p:sldId id="420" r:id="rId61"/>
    <p:sldId id="421" r:id="rId62"/>
    <p:sldId id="422" r:id="rId63"/>
    <p:sldId id="423" r:id="rId64"/>
    <p:sldId id="424" r:id="rId65"/>
    <p:sldId id="425" r:id="rId66"/>
    <p:sldId id="429" r:id="rId67"/>
    <p:sldId id="430" r:id="rId68"/>
    <p:sldId id="426" r:id="rId69"/>
    <p:sldId id="427" r:id="rId70"/>
    <p:sldId id="428" r:id="rId71"/>
    <p:sldId id="403" r:id="rId72"/>
    <p:sldId id="404" r:id="rId73"/>
    <p:sldId id="309" r:id="rId74"/>
    <p:sldId id="383" r:id="rId75"/>
    <p:sldId id="384" r:id="rId76"/>
    <p:sldId id="385" r:id="rId77"/>
    <p:sldId id="405" r:id="rId78"/>
    <p:sldId id="388" r:id="rId79"/>
    <p:sldId id="389" r:id="rId80"/>
    <p:sldId id="390" r:id="rId81"/>
    <p:sldId id="304" r:id="rId82"/>
    <p:sldId id="391" r:id="rId83"/>
    <p:sldId id="392" r:id="rId84"/>
    <p:sldId id="393" r:id="rId85"/>
    <p:sldId id="351" r:id="rId86"/>
  </p:sldIdLst>
  <p:sldSz cx="12192000" cy="6858000"/>
  <p:notesSz cx="6858000" cy="9144000"/>
  <p:custDataLst>
    <p:tags r:id="rId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崔爽" initials="崔" lastIdx="1" clrIdx="0"/>
  <p:cmAuthor id="2" name="Administrat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1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gs" Target="tags/tag326.xml"/><Relationship Id="rId90" Type="http://schemas.openxmlformats.org/officeDocument/2006/relationships/commentAuthors" Target="commentAuthors.xml"/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5T21:17:54.302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8-05T22:40:12.677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8-05T22:40:12.677" idx="2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3A3E0-BF5D-4578-BB89-D6FB944B07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0D802-34C5-4ACA-A8A0-176B2F5A65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SG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9AE3551-6BEB-438E-BC0E-4D9FFBDEC011}" type="slidenum">
              <a:rPr lang="en-SG" smtClean="0"/>
            </a:fld>
            <a:endParaRPr lang="en-S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3F270-A884-4B63-A246-8BDB71F6EB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654B9-A4E4-4CF0-94F4-B061A8C7A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1" Type="http://schemas.openxmlformats.org/officeDocument/2006/relationships/comments" Target="../comments/comment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tags" Target="../tags/tag58.xml"/><Relationship Id="rId5" Type="http://schemas.openxmlformats.org/officeDocument/2006/relationships/image" Target="../media/image26.png"/><Relationship Id="rId4" Type="http://schemas.openxmlformats.org/officeDocument/2006/relationships/image" Target="../media/image1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tags" Target="../tags/tag5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9.png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96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08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7.jpe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tags" Target="../tags/tag25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tags" Target="../tags/tag260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05.png"/><Relationship Id="rId11" Type="http://schemas.openxmlformats.org/officeDocument/2006/relationships/image" Target="../media/image1.png"/><Relationship Id="rId10" Type="http://schemas.openxmlformats.org/officeDocument/2006/relationships/tags" Target="../tags/tag275.xml"/><Relationship Id="rId1" Type="http://schemas.openxmlformats.org/officeDocument/2006/relationships/tags" Target="../tags/tag266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06.png"/><Relationship Id="rId11" Type="http://schemas.openxmlformats.org/officeDocument/2006/relationships/image" Target="../media/image1.png"/><Relationship Id="rId10" Type="http://schemas.openxmlformats.org/officeDocument/2006/relationships/tags" Target="../tags/tag285.xml"/><Relationship Id="rId1" Type="http://schemas.openxmlformats.org/officeDocument/2006/relationships/tags" Target="../tags/tag276.xml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.png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tags" Target="../tags/tag289.xml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92.xml"/><Relationship Id="rId4" Type="http://schemas.openxmlformats.org/officeDocument/2006/relationships/image" Target="../media/image108.png"/><Relationship Id="rId3" Type="http://schemas.openxmlformats.org/officeDocument/2006/relationships/image" Target="../media/image1.png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image" Target="../media/image108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.png"/><Relationship Id="rId2" Type="http://schemas.openxmlformats.org/officeDocument/2006/relationships/tags" Target="../tags/tag294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293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3.png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tags" Target="../tags/tag299.xml"/><Relationship Id="rId4" Type="http://schemas.openxmlformats.org/officeDocument/2006/relationships/image" Target="../media/image108.png"/><Relationship Id="rId3" Type="http://schemas.openxmlformats.org/officeDocument/2006/relationships/image" Target="../media/image1.png"/><Relationship Id="rId2" Type="http://schemas.openxmlformats.org/officeDocument/2006/relationships/tags" Target="../tags/tag298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297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.png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tags" Target="../tags/tag30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7.png"/><Relationship Id="rId7" Type="http://schemas.openxmlformats.org/officeDocument/2006/relationships/image" Target="../media/image116.png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.png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316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2.xml"/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.png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3.xml"/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.png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32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5"/>
          <p:cNvSpPr>
            <a:spLocks noGrp="1"/>
          </p:cNvSpPr>
          <p:nvPr>
            <p:ph type="subTitle" idx="1"/>
          </p:nvPr>
        </p:nvSpPr>
        <p:spPr>
          <a:xfrm>
            <a:off x="1257300" y="1246188"/>
            <a:ext cx="9410700" cy="2638424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东软教育科技集团暑期实训</a:t>
            </a:r>
            <a:endParaRPr lang="en-US" altLang="zh-CN" sz="60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endParaRPr lang="en-US" altLang="zh-CN" sz="48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R="0">
              <a:spcAft>
                <a:spcPts val="0"/>
              </a:spcAft>
            </a:pPr>
            <a:r>
              <a:rPr lang="zh-CN" altLang="en-US" sz="48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内大人工智能班实训项目介绍</a:t>
            </a:r>
            <a:endParaRPr lang="en-US" altLang="zh-CN" sz="30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6951" y="4349968"/>
            <a:ext cx="467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饭醉团伙组</a:t>
            </a:r>
            <a:endParaRPr lang="en-US" altLang="zh-CN" sz="2800" dirty="0"/>
          </a:p>
          <a:p>
            <a:pPr algn="ctr"/>
            <a:endParaRPr lang="en-US" altLang="zh-CN" sz="2800" dirty="0"/>
          </a:p>
          <a:p>
            <a:pPr algn="ctr"/>
            <a:endParaRPr lang="en-US" altLang="zh-CN" sz="2800" dirty="0"/>
          </a:p>
          <a:p>
            <a:pPr algn="ctr"/>
            <a:r>
              <a:rPr lang="en-US" altLang="zh-CN" sz="2800" dirty="0"/>
              <a:t>2022.8.7</a:t>
            </a:r>
            <a:endParaRPr lang="zh-CN" altLang="en-US" sz="2800" dirty="0"/>
          </a:p>
        </p:txBody>
      </p:sp>
      <p:pic>
        <p:nvPicPr>
          <p:cNvPr id="7" name="图片 6" descr="校徽文字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284" y="184631"/>
            <a:ext cx="2240915" cy="8978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3967788" y="2333971"/>
            <a:ext cx="425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300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Light" panose="020B0300000000000000" pitchFamily="34" charset="-122"/>
              </a:rPr>
              <a:t>PART 01</a:t>
            </a:r>
            <a:endParaRPr lang="en-US" altLang="zh-CN" sz="6000" spc="300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3" name="图片 2" descr="校徽文字白正确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0" y="433070"/>
            <a:ext cx="2219960" cy="889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" y="147320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334125" y="1170940"/>
            <a:ext cx="560514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2000"/>
              </a:lnSpc>
            </a:pPr>
            <a:r>
              <a:rPr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思源黑体 CN Light" panose="020B0300000000000000" pitchFamily="34" charset="-122"/>
              </a:rPr>
              <a:t>Part   03</a:t>
            </a:r>
            <a:endParaRPr lang="en-US" altLang="zh-CN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sym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69905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2400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9905" y="25717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55" y="367030"/>
            <a:ext cx="2240915" cy="89789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5177790" y="2858770"/>
            <a:ext cx="6586220" cy="2681605"/>
          </a:xfrm>
          <a:prstGeom prst="roundRect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93582" y="353785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关键技术</a:t>
            </a:r>
            <a:endParaRPr lang="zh-CN" altLang="en-US" sz="8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190" y="14732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400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829415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微信图片_20211214160907"/>
          <p:cNvPicPr>
            <a:picLocks noChangeAspect="1"/>
          </p:cNvPicPr>
          <p:nvPr/>
        </p:nvPicPr>
        <p:blipFill>
          <a:blip r:embed="rId4"/>
          <a:srcRect l="17290" t="12583" r="33045" b="380"/>
          <a:stretch>
            <a:fillRect/>
          </a:stretch>
        </p:blipFill>
        <p:spPr>
          <a:xfrm>
            <a:off x="1151890" y="937260"/>
            <a:ext cx="5530215" cy="5511800"/>
          </a:xfrm>
          <a:prstGeom prst="ellipse">
            <a:avLst/>
          </a:prstGeom>
          <a:effectLst>
            <a:outerShdw blurRad="76200" dist="114300" dir="348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3967788" y="2333971"/>
            <a:ext cx="425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300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Light" panose="020B0300000000000000" pitchFamily="34" charset="-122"/>
              </a:rPr>
              <a:t>PART 01</a:t>
            </a:r>
            <a:endParaRPr lang="en-US" altLang="zh-CN" sz="6000" spc="300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3" name="图片 2" descr="校徽文字白正确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0" y="433070"/>
            <a:ext cx="2219960" cy="889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" y="147320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43255" y="1322705"/>
            <a:ext cx="5605145" cy="140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2000"/>
              </a:lnSpc>
            </a:pPr>
            <a:r>
              <a:rPr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思源黑体 CN Light" panose="020B0300000000000000" pitchFamily="34" charset="-122"/>
              </a:rPr>
              <a:t>Part   01</a:t>
            </a:r>
            <a:endParaRPr lang="en-US" altLang="zh-CN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sym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69905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2400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9905" y="25717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55" y="367030"/>
            <a:ext cx="2240915" cy="89789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3794125" y="3106420"/>
            <a:ext cx="4982210" cy="1388110"/>
          </a:xfrm>
          <a:prstGeom prst="roundRect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40200" y="3477895"/>
            <a:ext cx="6291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数据爬取与数据清洗</a:t>
            </a:r>
            <a:endParaRPr lang="zh-CN" altLang="en-US" sz="36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190" y="14732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400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829415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数据爬取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2244" y="1229418"/>
            <a:ext cx="3268228" cy="568776"/>
          </a:xfrm>
          <a:prstGeom prst="homePlate">
            <a:avLst>
              <a:gd name="adj" fmla="val 63872"/>
            </a:avLst>
          </a:prstGeom>
          <a:solidFill>
            <a:srgbClr val="335379"/>
          </a:solidFill>
          <a:ln>
            <a:noFill/>
          </a:ln>
          <a:effectLst/>
        </p:spPr>
        <p:txBody>
          <a:bodyPr wrap="none" lIns="121885" tIns="60942" rIns="121885" bIns="60942" anchor="ctr"/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目标网站分析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48155" y="2113280"/>
            <a:ext cx="86963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                                urllib                                         beautiful soup</a:t>
            </a:r>
            <a:endParaRPr lang="en-US" altLang="zh-CN"/>
          </a:p>
          <a:p>
            <a:endParaRPr lang="en-US" altLang="zh-CN" sz="3600" b="1">
              <a:sym typeface="+mn-ea"/>
            </a:endParaRPr>
          </a:p>
          <a:p>
            <a:r>
              <a:rPr lang="en-US" altLang="zh-CN" sz="3600" b="1">
                <a:sym typeface="+mn-ea"/>
              </a:rPr>
              <a:t>         ·</a:t>
            </a:r>
            <a:r>
              <a:rPr lang="zh-CN" altLang="en-US">
                <a:sym typeface="+mn-ea"/>
              </a:rPr>
              <a:t>首先找到目标网站的缩略图列表，进入开发者模式进行分析。</a:t>
            </a:r>
            <a:endParaRPr lang="zh-CN" altLang="en-US"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960" y="2359660"/>
            <a:ext cx="1275715" cy="1061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130" y="2125980"/>
            <a:ext cx="2857500" cy="1295400"/>
          </a:xfrm>
          <a:prstGeom prst="rect">
            <a:avLst/>
          </a:prstGeom>
        </p:spPr>
      </p:pic>
      <p:pic>
        <p:nvPicPr>
          <p:cNvPr id="24" name="图片 16" descr="YZDG34A4YBN3KPIHSBB%YK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210" y="1852930"/>
            <a:ext cx="9594850" cy="3988435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1210310" y="5026660"/>
            <a:ext cx="970915" cy="6191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17" descr=")%$(%[NUJRP(6U{YL75SA5Y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20" y="2022475"/>
            <a:ext cx="11204575" cy="1896110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 flipV="1">
            <a:off x="5275580" y="2732405"/>
            <a:ext cx="351790" cy="23031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596130" y="2672080"/>
            <a:ext cx="67551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941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数据爬取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2244" y="1229418"/>
            <a:ext cx="3268228" cy="568776"/>
          </a:xfrm>
          <a:prstGeom prst="homePlate">
            <a:avLst>
              <a:gd name="adj" fmla="val 63872"/>
            </a:avLst>
          </a:prstGeom>
          <a:solidFill>
            <a:srgbClr val="335379"/>
          </a:solidFill>
          <a:ln>
            <a:noFill/>
          </a:ln>
          <a:effectLst/>
        </p:spPr>
        <p:txBody>
          <a:bodyPr wrap="none" lIns="121885" tIns="60942" rIns="121885" bIns="60942" anchor="ctr"/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进行数据爬取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04670" y="2113280"/>
            <a:ext cx="8696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·</a:t>
            </a:r>
            <a:r>
              <a:t>正则表达式：r"\"murl\"\:\"http\S[^\"]+\.(?:jpg|JPG|png)"</a:t>
            </a: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941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数据爬取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2244" y="1229418"/>
            <a:ext cx="3268228" cy="568776"/>
          </a:xfrm>
          <a:prstGeom prst="homePlate">
            <a:avLst>
              <a:gd name="adj" fmla="val 63872"/>
            </a:avLst>
          </a:prstGeom>
          <a:solidFill>
            <a:srgbClr val="335379"/>
          </a:solidFill>
          <a:ln>
            <a:noFill/>
          </a:ln>
          <a:effectLst/>
        </p:spPr>
        <p:txBody>
          <a:bodyPr wrap="none" lIns="121885" tIns="60942" rIns="121885" bIns="60942" anchor="ctr"/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进行数据爬取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r="15282" b="23033"/>
          <a:stretch>
            <a:fillRect/>
          </a:stretch>
        </p:blipFill>
        <p:spPr>
          <a:xfrm>
            <a:off x="4256405" y="914400"/>
            <a:ext cx="4089400" cy="4430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240" y="5330825"/>
            <a:ext cx="4667250" cy="56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941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数据爬取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2244" y="1229418"/>
            <a:ext cx="3268228" cy="568776"/>
          </a:xfrm>
          <a:prstGeom prst="homePlate">
            <a:avLst>
              <a:gd name="adj" fmla="val 63872"/>
            </a:avLst>
          </a:prstGeom>
          <a:solidFill>
            <a:srgbClr val="335379"/>
          </a:solidFill>
          <a:ln>
            <a:noFill/>
          </a:ln>
          <a:effectLst/>
        </p:spPr>
        <p:txBody>
          <a:bodyPr wrap="none" lIns="121885" tIns="60942" rIns="121885" bIns="60942" anchor="ctr"/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进行数据爬取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r="-186" b="32391"/>
          <a:stretch>
            <a:fillRect/>
          </a:stretch>
        </p:blipFill>
        <p:spPr>
          <a:xfrm>
            <a:off x="3970655" y="914400"/>
            <a:ext cx="5497830" cy="4490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45" y="5144135"/>
            <a:ext cx="4400550" cy="94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941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数据爬取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2244" y="1229418"/>
            <a:ext cx="3268228" cy="568776"/>
          </a:xfrm>
          <a:prstGeom prst="homePlate">
            <a:avLst>
              <a:gd name="adj" fmla="val 63872"/>
            </a:avLst>
          </a:prstGeom>
          <a:solidFill>
            <a:srgbClr val="335379"/>
          </a:solidFill>
          <a:ln>
            <a:noFill/>
          </a:ln>
          <a:effectLst/>
        </p:spPr>
        <p:txBody>
          <a:bodyPr wrap="none" lIns="121885" tIns="60942" rIns="121885" bIns="60942" anchor="ctr"/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进行数据爬取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l="22341" t="1587" r="19246" b="14359"/>
          <a:stretch>
            <a:fillRect/>
          </a:stretch>
        </p:blipFill>
        <p:spPr>
          <a:xfrm>
            <a:off x="4389755" y="1000760"/>
            <a:ext cx="3162935" cy="521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095" y="5309235"/>
            <a:ext cx="4676775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941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数据清洗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2244" y="1229418"/>
            <a:ext cx="3268228" cy="568776"/>
          </a:xfrm>
          <a:prstGeom prst="homePlate">
            <a:avLst>
              <a:gd name="adj" fmla="val 63872"/>
            </a:avLst>
          </a:prstGeom>
          <a:solidFill>
            <a:srgbClr val="335379"/>
          </a:solidFill>
          <a:ln>
            <a:noFill/>
          </a:ln>
          <a:effectLst/>
        </p:spPr>
        <p:txBody>
          <a:bodyPr wrap="none" lIns="121885" tIns="60942" rIns="121885" bIns="60942" anchor="ctr"/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对图片进行清洗操作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15105" t="3333" r="10652" b="19842"/>
          <a:stretch>
            <a:fillRect/>
          </a:stretch>
        </p:blipFill>
        <p:spPr>
          <a:xfrm>
            <a:off x="4107815" y="914400"/>
            <a:ext cx="4038600" cy="4764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935" y="5678805"/>
            <a:ext cx="3409315" cy="603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941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数据清洗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2244" y="1229418"/>
            <a:ext cx="3268228" cy="568776"/>
          </a:xfrm>
          <a:prstGeom prst="homePlate">
            <a:avLst>
              <a:gd name="adj" fmla="val 63872"/>
            </a:avLst>
          </a:prstGeom>
          <a:solidFill>
            <a:srgbClr val="335379"/>
          </a:solidFill>
          <a:ln>
            <a:noFill/>
          </a:ln>
          <a:effectLst/>
        </p:spPr>
        <p:txBody>
          <a:bodyPr wrap="none" lIns="121885" tIns="60942" rIns="121885" bIns="60942" anchor="ctr"/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对图片进行清洗操作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l="27047" t="3208" r="20548" b="22019"/>
          <a:stretch>
            <a:fillRect/>
          </a:stretch>
        </p:blipFill>
        <p:spPr>
          <a:xfrm>
            <a:off x="4811395" y="914400"/>
            <a:ext cx="3110865" cy="538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1060" y="5615305"/>
            <a:ext cx="3062605" cy="520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941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数据清洗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AutoShap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2244" y="1229418"/>
            <a:ext cx="3268228" cy="568776"/>
          </a:xfrm>
          <a:prstGeom prst="homePlate">
            <a:avLst>
              <a:gd name="adj" fmla="val 63872"/>
            </a:avLst>
          </a:prstGeom>
          <a:solidFill>
            <a:srgbClr val="335379"/>
          </a:solidFill>
          <a:ln>
            <a:noFill/>
          </a:ln>
          <a:effectLst/>
        </p:spPr>
        <p:txBody>
          <a:bodyPr wrap="none" lIns="121885" tIns="60942" rIns="121885" bIns="60942" anchor="ctr"/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对图片进行清洗操作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rcRect r="11836" b="26437"/>
          <a:stretch>
            <a:fillRect/>
          </a:stretch>
        </p:blipFill>
        <p:spPr>
          <a:xfrm>
            <a:off x="4469765" y="977900"/>
            <a:ext cx="4241165" cy="4674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530" y="5668010"/>
            <a:ext cx="3042920" cy="489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燕尾形 12"/>
          <p:cNvSpPr/>
          <p:nvPr/>
        </p:nvSpPr>
        <p:spPr>
          <a:xfrm>
            <a:off x="1765935" y="16510"/>
            <a:ext cx="6442610" cy="6858000"/>
          </a:xfrm>
          <a:prstGeom prst="chevron">
            <a:avLst/>
          </a:prstGeom>
          <a:solidFill>
            <a:srgbClr val="005D8B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9"/>
          <p:cNvSpPr/>
          <p:nvPr/>
        </p:nvSpPr>
        <p:spPr>
          <a:xfrm>
            <a:off x="1047750" y="0"/>
            <a:ext cx="6737884" cy="6858000"/>
          </a:xfrm>
          <a:prstGeom prst="chevron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>
            <p:custDataLst>
              <p:tags r:id="rId1"/>
            </p:custDataLst>
          </p:nvPr>
        </p:nvSpPr>
        <p:spPr>
          <a:xfrm>
            <a:off x="0" y="-13970"/>
            <a:ext cx="7474483" cy="6866890"/>
          </a:xfrm>
          <a:prstGeom prst="homePlate">
            <a:avLst/>
          </a:prstGeom>
          <a:solidFill>
            <a:srgbClr val="A0141A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1150" y="909043"/>
            <a:ext cx="9171959" cy="23264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42000"/>
              </a:lnSpc>
            </a:pPr>
            <a:r>
              <a:rPr lang="en-US" altLang="zh-CN" sz="5400" b="1" spc="3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lt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“</a:t>
            </a:r>
            <a:r>
              <a:rPr lang="zh-CN" altLang="en-US" sz="5400" b="1" spc="3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lt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识食物者</a:t>
            </a:r>
            <a:r>
              <a:rPr lang="en-US" altLang="zh-CN" sz="5400" b="1" spc="3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lt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”</a:t>
            </a:r>
            <a:endParaRPr lang="zh-CN" altLang="en-US" sz="5400" b="1" spc="300" dirty="0">
              <a:ln w="10160">
                <a:solidFill>
                  <a:schemeClr val="bg1"/>
                </a:solidFill>
                <a:prstDash val="solid"/>
              </a:ln>
              <a:solidFill>
                <a:schemeClr val="lt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  <a:p>
            <a:pPr>
              <a:lnSpc>
                <a:spcPct val="142000"/>
              </a:lnSpc>
            </a:pPr>
            <a:r>
              <a:rPr lang="en-US" altLang="zh-CN" sz="5400" b="1" spc="3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lt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  </a:t>
            </a:r>
            <a:r>
              <a:rPr lang="zh-CN" altLang="en-US" sz="5400" b="1" spc="300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lt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美食识别系统</a:t>
            </a:r>
            <a:endParaRPr lang="zh-CN" altLang="en-US" sz="5400" b="1" spc="30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5" name="图片 4" descr="校徽文字白正确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890" y="314960"/>
            <a:ext cx="2219960" cy="8896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3382" y="3429000"/>
            <a:ext cx="5421630" cy="280076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小组成员：</a:t>
            </a:r>
            <a:endParaRPr lang="zh-CN" altLang="en-US" sz="32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武泳桦（组长）</a:t>
            </a:r>
            <a:endParaRPr lang="zh-CN" altLang="en-US" sz="2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李纪元</a:t>
            </a:r>
            <a:endParaRPr lang="zh-CN" altLang="en-US" sz="2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王蕊</a:t>
            </a:r>
            <a:endParaRPr lang="zh-CN" altLang="en-US" sz="2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郭龙强</a:t>
            </a:r>
            <a:endParaRPr lang="zh-CN" altLang="en-US" sz="2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崔爽</a:t>
            </a:r>
            <a:endParaRPr lang="zh-CN" altLang="en-US" sz="2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清洗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9900" y="2113280"/>
            <a:ext cx="8696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ym typeface="+mn-ea"/>
              </a:rPr>
              <a:t>·</a:t>
            </a:r>
            <a:r>
              <a:rPr lang="zh-CN" altLang="en-US">
                <a:sym typeface="+mn-ea"/>
              </a:rPr>
              <a:t>切分成</a:t>
            </a:r>
            <a:r>
              <a:rPr lang="zh-CN" altLang="en-US">
                <a:sym typeface="+mn-ea"/>
              </a:rPr>
              <a:t>训练集、验证集、测试集。</a:t>
            </a:r>
            <a:endParaRPr lang="zh-CN" altLang="en-US">
              <a:sym typeface="+mn-ea"/>
            </a:endParaRPr>
          </a:p>
          <a:p>
            <a:r>
              <a:rPr lang="en-US" altLang="zh-CN" sz="3600" b="1">
                <a:sym typeface="+mn-ea"/>
              </a:rPr>
              <a:t>·</a:t>
            </a:r>
            <a:r>
              <a:rPr lang="zh-CN" altLang="en-US">
                <a:sym typeface="+mn-ea"/>
              </a:rPr>
              <a:t>最终各类爬取了约</a:t>
            </a:r>
            <a:r>
              <a:rPr lang="en-US" altLang="zh-CN">
                <a:sym typeface="+mn-ea"/>
              </a:rPr>
              <a:t>1200</a:t>
            </a:r>
            <a:r>
              <a:rPr lang="zh-CN" altLang="en-US">
                <a:sym typeface="+mn-ea"/>
              </a:rPr>
              <a:t>张高质量图片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360" y="1292225"/>
            <a:ext cx="2457450" cy="470535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6"/>
            </p:custDataLst>
          </p:nvPr>
        </p:nvGraphicFramePr>
        <p:xfrm>
          <a:off x="1739900" y="3328670"/>
          <a:ext cx="39338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275"/>
                <a:gridCol w="1311275"/>
                <a:gridCol w="1311275"/>
              </a:tblGrid>
              <a:tr h="36576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数据集</a:t>
                      </a:r>
                      <a:r>
                        <a:rPr lang="zh-CN" altLang="en-US"/>
                        <a:t>划分比例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训练集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5040</a:t>
                      </a:r>
                      <a:r>
                        <a:rPr lang="zh-CN" altLang="en-US"/>
                        <a:t>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70%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验证集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1440</a:t>
                      </a:r>
                      <a:r>
                        <a:rPr lang="zh-CN" altLang="en-US"/>
                        <a:t>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20%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测试集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720</a:t>
                      </a:r>
                      <a:r>
                        <a:rPr lang="zh-CN" altLang="en-US"/>
                        <a:t>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10%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 descr="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225" y="1174750"/>
            <a:ext cx="7767320" cy="48171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855" y="1174750"/>
            <a:ext cx="7552690" cy="4848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3967788" y="2333971"/>
            <a:ext cx="425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300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Light" panose="020B0300000000000000" pitchFamily="34" charset="-122"/>
              </a:rPr>
              <a:t>PART 01</a:t>
            </a:r>
            <a:endParaRPr lang="en-US" altLang="zh-CN" sz="6000" spc="300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3" name="图片 2" descr="校徽文字白正确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0" y="433070"/>
            <a:ext cx="2219960" cy="889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" y="147320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43255" y="1322705"/>
            <a:ext cx="560514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2000"/>
              </a:lnSpc>
            </a:pPr>
            <a:r>
              <a:rPr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思源黑体 CN Light" panose="020B0300000000000000" pitchFamily="34" charset="-122"/>
              </a:rPr>
              <a:t>Part   02</a:t>
            </a:r>
            <a:endParaRPr lang="en-US" altLang="zh-CN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sym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69905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2400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9905" y="25717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55" y="367030"/>
            <a:ext cx="2240915" cy="89789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3794125" y="3106420"/>
            <a:ext cx="4982210" cy="1388110"/>
          </a:xfrm>
          <a:prstGeom prst="roundRect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40200" y="3477895"/>
            <a:ext cx="42564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模型训练</a:t>
            </a:r>
            <a:endParaRPr lang="zh-CN" altLang="en-US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190" y="14732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400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829415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858000" y="2716978"/>
            <a:ext cx="5334000" cy="86338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595830" y="2711307"/>
            <a:ext cx="2879830" cy="86646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0859" y="2808332"/>
            <a:ext cx="2731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模型概述</a:t>
            </a:r>
            <a:endParaRPr lang="zh-CN" altLang="en-US" sz="44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90218" y="2759819"/>
            <a:ext cx="2661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Part 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304800" y="322385"/>
            <a:ext cx="11535508" cy="623081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8736" y="654926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643927" y="507702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9721" y="453665"/>
            <a:ext cx="21276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模型结构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5" name="Group 30"/>
          <p:cNvGrpSpPr>
            <a:grpSpLocks noChangeAspect="1"/>
          </p:cNvGrpSpPr>
          <p:nvPr/>
        </p:nvGrpSpPr>
        <p:grpSpPr>
          <a:xfrm>
            <a:off x="1865177" y="2803913"/>
            <a:ext cx="690414" cy="593432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26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8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lt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1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solidFill>
              <a:schemeClr val="lt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science-book_71286"/>
          <p:cNvSpPr/>
          <p:nvPr>
            <p:custDataLst>
              <p:tags r:id="rId10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1283" y="1001673"/>
            <a:ext cx="7443717" cy="52404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99293" y="243343"/>
            <a:ext cx="11623430" cy="632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95906" y="652790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666122" y="505566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0752" y="421354"/>
            <a:ext cx="21276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模型流程图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460" y="860361"/>
            <a:ext cx="6069557" cy="54935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858000" y="2716978"/>
            <a:ext cx="5334000" cy="86338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595830" y="2711307"/>
            <a:ext cx="2879830" cy="86646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0859" y="2808332"/>
            <a:ext cx="2731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数据处理</a:t>
            </a:r>
            <a:endParaRPr lang="zh-CN" altLang="en-US" sz="44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90218" y="2759819"/>
            <a:ext cx="2661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Part 2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数据归一化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951" y="3478152"/>
            <a:ext cx="2436352" cy="19554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370" y="3590883"/>
            <a:ext cx="3815597" cy="16800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030" y="1276008"/>
            <a:ext cx="2759555" cy="2314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4775668" y="3937359"/>
                <a:ext cx="1728550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68" y="3937359"/>
                <a:ext cx="1728550" cy="518540"/>
              </a:xfrm>
              <a:prstGeom prst="rect">
                <a:avLst/>
              </a:prstGeom>
              <a:blipFill rotWithShape="1">
                <a:blip r:embed="rId8"/>
                <a:stretch>
                  <a:fillRect l="-27" t="-69" r="-4083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4220308" y="4536830"/>
            <a:ext cx="29659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数据标准化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39461" y="2388541"/>
            <a:ext cx="8030307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featurewise_center=True 令数据集减去数据集整体的均值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featurewise_std_normalization=True 令数据集除以数据集整体的标准差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samplewise_center=True 令每张图像减去自身的均值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samplewise_std_normalization=True 令每张图像除以自身的标准差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若使用以上参数，需要调用</a:t>
            </a:r>
            <a:r>
              <a:rPr lang="en-US" altLang="zh-CN" dirty="0"/>
              <a:t>fit()</a:t>
            </a:r>
            <a:r>
              <a:rPr lang="zh-CN" altLang="en-US" dirty="0"/>
              <a:t>计算参数需要的值</a:t>
            </a:r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数据标准化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44651" y="1323144"/>
            <a:ext cx="8030307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featurewise_center=True 令数据集减去数据集整体的均值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featurewise_std_normalization=True 令数据集除以数据集整体的标准差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335" y="2936605"/>
            <a:ext cx="1860646" cy="20194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981" y="2936605"/>
            <a:ext cx="1587582" cy="20194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627" y="2936605"/>
            <a:ext cx="1479626" cy="19559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142" y="2912826"/>
            <a:ext cx="1479626" cy="19622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7618" y="2906965"/>
            <a:ext cx="1657435" cy="19559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数据标准化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44651" y="1323144"/>
            <a:ext cx="8030307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samplewise_center=True 令每张图像减去自身的均值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samplewise_std_normalization=True 令每张图像除以自身的标准差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548" y="3085623"/>
            <a:ext cx="1866996" cy="19686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508" y="3085623"/>
            <a:ext cx="1625684" cy="20003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507" y="3015466"/>
            <a:ext cx="1663786" cy="198765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568" y="3085623"/>
            <a:ext cx="1517728" cy="196225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886" y="3085319"/>
            <a:ext cx="1663786" cy="19177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3967788" y="2333971"/>
            <a:ext cx="425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300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Light" panose="020B0300000000000000" pitchFamily="34" charset="-122"/>
              </a:rPr>
              <a:t>PART 01</a:t>
            </a:r>
            <a:endParaRPr lang="en-US" altLang="zh-CN" sz="6000" spc="300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3" name="图片 2" descr="校徽文字白正确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0" y="433070"/>
            <a:ext cx="2219960" cy="889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" y="147320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334125" y="1170940"/>
            <a:ext cx="560514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2000"/>
              </a:lnSpc>
            </a:pPr>
            <a:r>
              <a:rPr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思源黑体 CN Light" panose="020B0300000000000000" pitchFamily="34" charset="-122"/>
              </a:rPr>
              <a:t>Part   01</a:t>
            </a:r>
            <a:endParaRPr lang="en-US" altLang="zh-CN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sym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69905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2400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9905" y="25717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55" y="367030"/>
            <a:ext cx="2240915" cy="89789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5177790" y="2858770"/>
            <a:ext cx="6586220" cy="2681605"/>
          </a:xfrm>
          <a:prstGeom prst="roundRect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93582" y="353785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项目背景</a:t>
            </a:r>
            <a:endParaRPr lang="zh-CN" altLang="en-US" sz="8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190" y="14732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400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829415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微信图片_20211214160907"/>
          <p:cNvPicPr>
            <a:picLocks noChangeAspect="1"/>
          </p:cNvPicPr>
          <p:nvPr/>
        </p:nvPicPr>
        <p:blipFill>
          <a:blip r:embed="rId4"/>
          <a:srcRect l="17290" t="12583" r="33045" b="380"/>
          <a:stretch>
            <a:fillRect/>
          </a:stretch>
        </p:blipFill>
        <p:spPr>
          <a:xfrm>
            <a:off x="1151890" y="937260"/>
            <a:ext cx="5530215" cy="5511800"/>
          </a:xfrm>
          <a:prstGeom prst="ellipse">
            <a:avLst/>
          </a:prstGeom>
          <a:effectLst>
            <a:outerShdw blurRad="76200" dist="114300" dir="348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数据标准化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621" y="3391203"/>
            <a:ext cx="1911448" cy="21654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069" y="3391203"/>
            <a:ext cx="1803493" cy="227341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2872" y="3327700"/>
            <a:ext cx="1828894" cy="23369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1774" y="3391202"/>
            <a:ext cx="2057506" cy="216546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9280" y="3391202"/>
            <a:ext cx="2216264" cy="224801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30215" y="1359877"/>
            <a:ext cx="8012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featurewise_center=True 令数据集减去数据集整体的均值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featurewise_std_normalization=True 令数据集除以数据集整体的标准差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samplewise_center=True 令每张图像减去自身的均值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samplewise_std_normalization=True 令每张图像除以自身的标准差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数据增强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718" y="1938010"/>
            <a:ext cx="1714588" cy="19114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802" y="1938010"/>
            <a:ext cx="1447874" cy="198765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38246" y="4006334"/>
            <a:ext cx="271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width_shift_range</a:t>
            </a:r>
            <a:r>
              <a:rPr lang="en-US" altLang="zh-CN" dirty="0"/>
              <a:t>=0.2</a:t>
            </a:r>
            <a:endParaRPr lang="en-US" altLang="zh-CN" dirty="0"/>
          </a:p>
          <a:p>
            <a:r>
              <a:rPr lang="en-US" altLang="zh-CN" dirty="0" err="1"/>
              <a:t>height_shift_range</a:t>
            </a:r>
            <a:r>
              <a:rPr lang="en-US" altLang="zh-CN" dirty="0"/>
              <a:t>=0.2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1415" y="1915784"/>
            <a:ext cx="1632034" cy="203210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415" y="1978986"/>
            <a:ext cx="1708238" cy="198130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083169" y="4762988"/>
            <a:ext cx="16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nearest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695106" y="4738884"/>
            <a:ext cx="131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constant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393061" y="4702826"/>
            <a:ext cx="105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wrap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816113" y="4707291"/>
            <a:ext cx="124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reflect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数据增强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372" y="2765603"/>
            <a:ext cx="1581231" cy="148453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9196" y="4407822"/>
            <a:ext cx="23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rotation_range</a:t>
            </a:r>
            <a:r>
              <a:rPr lang="en-US" altLang="zh-CN" dirty="0"/>
              <a:t>=40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778" y="2765603"/>
            <a:ext cx="1701887" cy="14845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964461" y="4366849"/>
            <a:ext cx="301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shear_range</a:t>
            </a:r>
            <a:r>
              <a:rPr lang="en-US" altLang="zh-CN" dirty="0"/>
              <a:t> = 0.5</a:t>
            </a:r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840" y="2797354"/>
            <a:ext cx="1828894" cy="14845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08841" y="4366849"/>
            <a:ext cx="207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zoom_range</a:t>
            </a:r>
            <a:r>
              <a:rPr lang="en-US" altLang="zh-CN" dirty="0"/>
              <a:t> = 0.2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1909" y="2797354"/>
            <a:ext cx="1866996" cy="14845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33313" y="4340092"/>
            <a:ext cx="27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horizontal_flip</a:t>
            </a:r>
            <a:r>
              <a:rPr lang="en-US" altLang="zh-CN" dirty="0"/>
              <a:t>=True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数据增强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544" y="2784653"/>
            <a:ext cx="1994002" cy="22670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546" y="2829105"/>
            <a:ext cx="1822544" cy="21781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344" y="2797354"/>
            <a:ext cx="1905098" cy="22416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442" y="2765603"/>
            <a:ext cx="1930499" cy="222261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1409" y="2829105"/>
            <a:ext cx="1936850" cy="228611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09544" y="1833710"/>
            <a:ext cx="352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数据增强的混合使用：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858000" y="2716978"/>
            <a:ext cx="5334000" cy="86338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595830" y="2711307"/>
            <a:ext cx="2879830" cy="86646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0859" y="2808332"/>
            <a:ext cx="2731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模型优化</a:t>
            </a:r>
            <a:endParaRPr lang="zh-CN" altLang="en-US" sz="44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90218" y="2759819"/>
            <a:ext cx="2661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Part 3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预训练模型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973" y="1986205"/>
            <a:ext cx="5704300" cy="3206391"/>
          </a:xfrm>
          <a:prstGeom prst="rect">
            <a:avLst/>
          </a:prstGeom>
        </p:spPr>
      </p:pic>
      <p:pic>
        <p:nvPicPr>
          <p:cNvPr id="22" name="图片 21" descr="表格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89" y="1274696"/>
            <a:ext cx="3016240" cy="485413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预训练模型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95046" y="3775237"/>
            <a:ext cx="430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15" name="图片 14" descr="图片包含 表格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46" y="2053252"/>
            <a:ext cx="3581791" cy="4151958"/>
          </a:xfrm>
          <a:prstGeom prst="rect">
            <a:avLst/>
          </a:prstGeom>
        </p:spPr>
      </p:pic>
      <p:pic>
        <p:nvPicPr>
          <p:cNvPr id="19" name="图片 18" descr="表格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46" y="1377271"/>
            <a:ext cx="3581584" cy="2451226"/>
          </a:xfrm>
          <a:prstGeom prst="rect">
            <a:avLst/>
          </a:prstGeom>
        </p:spPr>
      </p:pic>
      <p:pic>
        <p:nvPicPr>
          <p:cNvPr id="21" name="图片 20" descr="图片包含 图形用户界面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22" y="2215015"/>
            <a:ext cx="6519121" cy="269109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预训练模型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 descr="表格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37" y="1424440"/>
            <a:ext cx="2335511" cy="44782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146" y="1359432"/>
            <a:ext cx="5332605" cy="41858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预训练模型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 descr="表格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51" y="1115662"/>
            <a:ext cx="4038995" cy="22503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89851" y="3491974"/>
            <a:ext cx="463647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11" name="图片 10" descr="表格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8" y="3866671"/>
            <a:ext cx="4263620" cy="22474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662" y="2202915"/>
            <a:ext cx="5765625" cy="24054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模型结构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875" y="2014921"/>
            <a:ext cx="4032457" cy="27814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039" y="2332437"/>
            <a:ext cx="4197566" cy="2146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系统架构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046" y="2434504"/>
            <a:ext cx="6309907" cy="1988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858000" y="2716978"/>
            <a:ext cx="5334000" cy="86338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595830" y="2711307"/>
            <a:ext cx="2879830" cy="86646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0859" y="2808332"/>
            <a:ext cx="2731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结果展示</a:t>
            </a:r>
            <a:endParaRPr lang="zh-CN" altLang="en-US" sz="44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90218" y="2759819"/>
            <a:ext cx="2661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Part 4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结果展示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751" y="1443394"/>
            <a:ext cx="3274537" cy="35926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135" y="1346093"/>
            <a:ext cx="3178932" cy="3771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667" y="1503741"/>
            <a:ext cx="2908068" cy="36133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74852" y="5462767"/>
            <a:ext cx="2508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第六版，数据增强</a:t>
            </a:r>
            <a:r>
              <a:rPr lang="en-US" altLang="zh-CN" sz="1400" dirty="0"/>
              <a:t>+VGG16+</a:t>
            </a:r>
            <a:r>
              <a:rPr lang="zh-CN" altLang="en-US" sz="1400" dirty="0"/>
              <a:t>微调</a:t>
            </a:r>
            <a:r>
              <a:rPr lang="en-US" altLang="zh-CN" sz="1400" dirty="0"/>
              <a:t>+SGD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295590" y="5287206"/>
            <a:ext cx="3916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第十四版，数据增强</a:t>
            </a:r>
            <a:r>
              <a:rPr lang="en-US" altLang="zh-CN" sz="1400" dirty="0"/>
              <a:t>+</a:t>
            </a:r>
            <a:r>
              <a:rPr lang="zh-CN" altLang="en-US" sz="1400" dirty="0"/>
              <a:t>图像标准化</a:t>
            </a:r>
            <a:r>
              <a:rPr lang="en-US" altLang="zh-CN" sz="1400" dirty="0"/>
              <a:t>+VGG16+</a:t>
            </a:r>
            <a:r>
              <a:rPr lang="zh-CN" altLang="en-US" sz="1400" dirty="0"/>
              <a:t>大幅微调</a:t>
            </a:r>
            <a:r>
              <a:rPr lang="en-US" altLang="zh-CN" sz="1400" dirty="0"/>
              <a:t>+GlobalAveragePooling2D+SGD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233259" y="5414606"/>
            <a:ext cx="3178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第十三版，数据增强</a:t>
            </a:r>
            <a:r>
              <a:rPr lang="en-US" altLang="zh-CN" sz="1400" dirty="0"/>
              <a:t>+</a:t>
            </a:r>
            <a:r>
              <a:rPr lang="zh-CN" altLang="en-US" sz="1400" dirty="0"/>
              <a:t>图像标准化</a:t>
            </a:r>
            <a:r>
              <a:rPr lang="en-US" altLang="zh-CN" sz="1400" dirty="0"/>
              <a:t>+VGG16+</a:t>
            </a:r>
            <a:r>
              <a:rPr lang="zh-CN" altLang="en-US" sz="1400" dirty="0"/>
              <a:t>微调</a:t>
            </a:r>
            <a:r>
              <a:rPr lang="en-US" altLang="zh-CN" sz="1400" dirty="0"/>
              <a:t>+SGD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结果展示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875" y="1437531"/>
            <a:ext cx="2999711" cy="36579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98077" y="5445369"/>
            <a:ext cx="33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ResNet50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927" y="1356812"/>
            <a:ext cx="2986343" cy="381937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29650" y="5445369"/>
            <a:ext cx="298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EfficientNetB7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352" y="1356812"/>
            <a:ext cx="2855480" cy="385072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915400" y="5504253"/>
            <a:ext cx="318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VGG19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最好模型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355" y="1675130"/>
            <a:ext cx="4389755" cy="38500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2310" y="1566545"/>
            <a:ext cx="59969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InceptionV3</a:t>
            </a:r>
            <a:endParaRPr lang="en-US" altLang="zh-CN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0670" y="3046730"/>
            <a:ext cx="5996940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训练集准确率：</a:t>
            </a:r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99%</a:t>
            </a:r>
            <a:endParaRPr lang="en-US" altLang="zh-CN" sz="6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0870" y="4025900"/>
            <a:ext cx="5996940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验证集准确率：</a:t>
            </a:r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96.3%</a:t>
            </a:r>
            <a:endParaRPr lang="en-US" altLang="zh-CN" sz="6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2310" y="5071745"/>
            <a:ext cx="5207000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测试集准确率：</a:t>
            </a:r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93%</a:t>
            </a:r>
            <a:endParaRPr lang="en-US" altLang="zh-CN" sz="6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1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2365" y="1849120"/>
            <a:ext cx="956246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endParaRPr lang="en-US" altLang="zh-CN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05" y="1965960"/>
            <a:ext cx="5358130" cy="397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570" y="1965960"/>
            <a:ext cx="5093970" cy="397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2</a:t>
            </a:r>
            <a:endParaRPr lang="en-US" altLang="zh-CN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2365" y="1849120"/>
            <a:ext cx="956246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2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25" y="1557655"/>
            <a:ext cx="5948680" cy="449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380" y="1557655"/>
            <a:ext cx="4940935" cy="449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3</a:t>
            </a:r>
            <a:endParaRPr lang="en-US" altLang="zh-CN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2365" y="1849120"/>
            <a:ext cx="956246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3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" y="1440180"/>
            <a:ext cx="5918835" cy="443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685" y="1329055"/>
            <a:ext cx="5431790" cy="463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场景视图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890" y="2153785"/>
            <a:ext cx="7847311" cy="25706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</a:t>
            </a:r>
            <a:endParaRPr lang="en-US" altLang="zh-CN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2365" y="1849120"/>
            <a:ext cx="956246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4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245" y="1517650"/>
            <a:ext cx="8091805" cy="461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5</a:t>
            </a:r>
            <a:endParaRPr lang="en-US" altLang="zh-CN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2365" y="1849120"/>
            <a:ext cx="956246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5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" y="1126490"/>
            <a:ext cx="5275580" cy="391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585" y="1280795"/>
            <a:ext cx="4602480" cy="368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4750" y="5332730"/>
            <a:ext cx="6835775" cy="101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</a:t>
            </a:r>
            <a:endParaRPr lang="en-US" altLang="zh-CN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2365" y="1849120"/>
            <a:ext cx="956246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特征提取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6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35" y="1198245"/>
            <a:ext cx="4988560" cy="385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660" y="1562100"/>
            <a:ext cx="4020185" cy="336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数据增强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endParaRPr lang="en-US" altLang="zh-CN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2365" y="1849120"/>
            <a:ext cx="956246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数据增强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1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" y="1630045"/>
            <a:ext cx="5589905" cy="431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945" y="1629410"/>
            <a:ext cx="4975225" cy="426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数据增强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2</a:t>
            </a:r>
            <a:endParaRPr lang="en-US" altLang="zh-CN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2365" y="1849120"/>
            <a:ext cx="956246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数据增强</a:t>
            </a:r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2</a:t>
            </a:r>
            <a:endParaRPr lang="en-US" altLang="zh-CN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05" y="1487170"/>
            <a:ext cx="4735830" cy="358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725" y="1700530"/>
            <a:ext cx="3815080" cy="320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70" y="5140960"/>
            <a:ext cx="9156700" cy="97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5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逻辑视图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247" y="1045205"/>
            <a:ext cx="7972863" cy="523668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训练思路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2365" y="1849120"/>
            <a:ext cx="9562465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941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数据增强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04670" y="2312670"/>
            <a:ext cx="1582420" cy="120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871335" y="2312670"/>
            <a:ext cx="1582420" cy="120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GPU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6" idx="3"/>
            <a:endCxn id="7" idx="1"/>
          </p:cNvCxnSpPr>
          <p:nvPr/>
        </p:nvCxnSpPr>
        <p:spPr>
          <a:xfrm>
            <a:off x="3387090" y="2916555"/>
            <a:ext cx="348424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268470" y="2397125"/>
            <a:ext cx="1967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图片</a:t>
            </a:r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268470" y="3067685"/>
            <a:ext cx="1967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数据增强</a:t>
            </a:r>
            <a:r>
              <a:rPr lang="en-US" altLang="zh-CN"/>
              <a:t>IO</a:t>
            </a:r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数据增强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1335" y="2765425"/>
            <a:ext cx="1582420" cy="120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GPU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268470" y="3520440"/>
            <a:ext cx="1967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数据增强</a:t>
            </a:r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1804670" y="2765425"/>
            <a:ext cx="1582420" cy="120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cxnSp>
        <p:nvCxnSpPr>
          <p:cNvPr id="13" name="直接箭头连接符 12"/>
          <p:cNvCxnSpPr>
            <a:stCxn id="12" idx="3"/>
          </p:cNvCxnSpPr>
          <p:nvPr/>
        </p:nvCxnSpPr>
        <p:spPr>
          <a:xfrm>
            <a:off x="3387090" y="3369310"/>
            <a:ext cx="348424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68470" y="2849880"/>
            <a:ext cx="1967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图片</a:t>
            </a:r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15" name="云形标注 14"/>
          <p:cNvSpPr/>
          <p:nvPr/>
        </p:nvSpPr>
        <p:spPr>
          <a:xfrm>
            <a:off x="3128645" y="1294130"/>
            <a:ext cx="2190750" cy="117665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计算瓶颈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数据增强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1335" y="2765425"/>
            <a:ext cx="1582420" cy="120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GPU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268470" y="3520440"/>
            <a:ext cx="1967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数据增强</a:t>
            </a:r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1804670" y="2765425"/>
            <a:ext cx="1582420" cy="120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cxnSp>
        <p:nvCxnSpPr>
          <p:cNvPr id="13" name="直接箭头连接符 12"/>
          <p:cNvCxnSpPr>
            <a:stCxn id="12" idx="3"/>
          </p:cNvCxnSpPr>
          <p:nvPr/>
        </p:nvCxnSpPr>
        <p:spPr>
          <a:xfrm>
            <a:off x="3387090" y="3369310"/>
            <a:ext cx="348424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68470" y="2849880"/>
            <a:ext cx="1967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图片</a:t>
            </a:r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15" name="云形标注 14"/>
          <p:cNvSpPr/>
          <p:nvPr/>
        </p:nvSpPr>
        <p:spPr>
          <a:xfrm>
            <a:off x="3128645" y="1294130"/>
            <a:ext cx="2190750" cy="117665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计算瓶颈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57350" y="4918075"/>
            <a:ext cx="1877060" cy="741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多线程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12" idx="2"/>
            <a:endCxn id="6" idx="0"/>
          </p:cNvCxnSpPr>
          <p:nvPr/>
        </p:nvCxnSpPr>
        <p:spPr>
          <a:xfrm>
            <a:off x="2595880" y="3972560"/>
            <a:ext cx="0" cy="94551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数据增强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图片 9" descr="文本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39" y="1702291"/>
            <a:ext cx="5573053" cy="363372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数据增强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图片 8" descr="表格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9" y="2385033"/>
            <a:ext cx="8219402" cy="21346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微调模型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图片 3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470" y="1576070"/>
            <a:ext cx="3048000" cy="3848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245" y="2911475"/>
            <a:ext cx="6184265" cy="190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微调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05" y="1743710"/>
            <a:ext cx="5302885" cy="4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030" y="1622425"/>
            <a:ext cx="4427855" cy="4116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89" y="652790"/>
            <a:ext cx="2463539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最好模型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science-book_71286"/>
          <p:cNvSpPr/>
          <p:nvPr>
            <p:custDataLst>
              <p:tags r:id="rId4"/>
            </p:custDataLst>
          </p:nvPr>
        </p:nvSpPr>
        <p:spPr>
          <a:xfrm>
            <a:off x="9692277" y="2765603"/>
            <a:ext cx="685328" cy="640040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355" y="1675130"/>
            <a:ext cx="4389755" cy="38500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2310" y="1566545"/>
            <a:ext cx="59969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InceptionV3</a:t>
            </a:r>
            <a:endParaRPr lang="en-US" altLang="zh-CN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0670" y="3046730"/>
            <a:ext cx="5996940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训练集准确率：</a:t>
            </a:r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99%</a:t>
            </a:r>
            <a:endParaRPr lang="en-US" altLang="zh-CN" sz="6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0870" y="4025900"/>
            <a:ext cx="5996940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验证集准确率：</a:t>
            </a:r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96.3%</a:t>
            </a:r>
            <a:endParaRPr lang="en-US" altLang="zh-CN" sz="6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2310" y="5071745"/>
            <a:ext cx="5207000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测试集准确率：</a:t>
            </a:r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93%</a:t>
            </a:r>
            <a:endParaRPr lang="en-US" altLang="zh-CN" sz="6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3967788" y="2333971"/>
            <a:ext cx="425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300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Light" panose="020B0300000000000000" pitchFamily="34" charset="-122"/>
              </a:rPr>
              <a:t>PART 01</a:t>
            </a:r>
            <a:endParaRPr lang="en-US" altLang="zh-CN" sz="6000" spc="300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3" name="图片 2" descr="校徽文字白正确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0" y="433070"/>
            <a:ext cx="2219960" cy="889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" y="147320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334125" y="1170940"/>
            <a:ext cx="560514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2000"/>
              </a:lnSpc>
            </a:pPr>
            <a:r>
              <a:rPr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思源黑体 CN Light" panose="020B0300000000000000" pitchFamily="34" charset="-122"/>
              </a:rPr>
              <a:t>Part   04</a:t>
            </a:r>
            <a:endParaRPr lang="en-US" altLang="zh-CN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sym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69905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2400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9905" y="25717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55" y="367030"/>
            <a:ext cx="2240915" cy="89789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5177790" y="2858770"/>
            <a:ext cx="6586220" cy="2681605"/>
          </a:xfrm>
          <a:prstGeom prst="roundRect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93582" y="353785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系统搭建</a:t>
            </a:r>
            <a:endParaRPr lang="zh-CN" altLang="en-US" sz="8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190" y="14732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400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829415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微信图片_20211214160907"/>
          <p:cNvPicPr>
            <a:picLocks noChangeAspect="1"/>
          </p:cNvPicPr>
          <p:nvPr/>
        </p:nvPicPr>
        <p:blipFill>
          <a:blip r:embed="rId4"/>
          <a:srcRect l="17290" t="12583" r="33045" b="380"/>
          <a:stretch>
            <a:fillRect/>
          </a:stretch>
        </p:blipFill>
        <p:spPr>
          <a:xfrm>
            <a:off x="1151890" y="937260"/>
            <a:ext cx="5530215" cy="5511800"/>
          </a:xfrm>
          <a:prstGeom prst="ellipse">
            <a:avLst/>
          </a:prstGeom>
          <a:effectLst>
            <a:outerShdw blurRad="76200" dist="114300" dir="348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处理视图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889" y="1329690"/>
            <a:ext cx="8805303" cy="504744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3967788" y="2333971"/>
            <a:ext cx="425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300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Light" panose="020B0300000000000000" pitchFamily="34" charset="-122"/>
              </a:rPr>
              <a:t>PART 01</a:t>
            </a:r>
            <a:endParaRPr lang="en-US" altLang="zh-CN" sz="6000" spc="300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3" name="图片 2" descr="校徽文字白正确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0" y="433070"/>
            <a:ext cx="2219960" cy="889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" y="147320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43255" y="1322705"/>
            <a:ext cx="5605145" cy="130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2000"/>
              </a:lnSpc>
            </a:pPr>
            <a:r>
              <a:rPr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思源黑体 CN Light" panose="020B0300000000000000" pitchFamily="34" charset="-122"/>
              </a:rPr>
              <a:t>Part   03</a:t>
            </a:r>
            <a:endParaRPr lang="en-US" altLang="zh-CN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sym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69905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2400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9905" y="25717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55" y="367030"/>
            <a:ext cx="2240915" cy="89789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3794125" y="3106420"/>
            <a:ext cx="4982210" cy="1388110"/>
          </a:xfrm>
          <a:prstGeom prst="roundRect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40200" y="3477895"/>
            <a:ext cx="42564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网页后端设计</a:t>
            </a:r>
            <a:endParaRPr lang="zh-CN" altLang="en-US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190" y="14732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400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829415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开发思路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Freeform 15"/>
          <p:cNvSpPr/>
          <p:nvPr/>
        </p:nvSpPr>
        <p:spPr bwMode="auto">
          <a:xfrm>
            <a:off x="5686425" y="3635295"/>
            <a:ext cx="1854200" cy="1431925"/>
          </a:xfrm>
          <a:custGeom>
            <a:avLst/>
            <a:gdLst>
              <a:gd name="T0" fmla="*/ 552 w 606"/>
              <a:gd name="T1" fmla="*/ 0 h 468"/>
              <a:gd name="T2" fmla="*/ 538 w 606"/>
              <a:gd name="T3" fmla="*/ 8 h 468"/>
              <a:gd name="T4" fmla="*/ 539 w 606"/>
              <a:gd name="T5" fmla="*/ 24 h 468"/>
              <a:gd name="T6" fmla="*/ 555 w 606"/>
              <a:gd name="T7" fmla="*/ 72 h 468"/>
              <a:gd name="T8" fmla="*/ 487 w 606"/>
              <a:gd name="T9" fmla="*/ 131 h 468"/>
              <a:gd name="T10" fmla="*/ 420 w 606"/>
              <a:gd name="T11" fmla="*/ 72 h 468"/>
              <a:gd name="T12" fmla="*/ 436 w 606"/>
              <a:gd name="T13" fmla="*/ 24 h 468"/>
              <a:gd name="T14" fmla="*/ 437 w 606"/>
              <a:gd name="T15" fmla="*/ 8 h 468"/>
              <a:gd name="T16" fmla="*/ 422 w 606"/>
              <a:gd name="T17" fmla="*/ 0 h 468"/>
              <a:gd name="T18" fmla="*/ 374 w 606"/>
              <a:gd name="T19" fmla="*/ 0 h 468"/>
              <a:gd name="T20" fmla="*/ 138 w 606"/>
              <a:gd name="T21" fmla="*/ 236 h 468"/>
              <a:gd name="T22" fmla="*/ 138 w 606"/>
              <a:gd name="T23" fmla="*/ 287 h 468"/>
              <a:gd name="T24" fmla="*/ 124 w 606"/>
              <a:gd name="T25" fmla="*/ 317 h 468"/>
              <a:gd name="T26" fmla="*/ 116 w 606"/>
              <a:gd name="T27" fmla="*/ 324 h 468"/>
              <a:gd name="T28" fmla="*/ 110 w 606"/>
              <a:gd name="T29" fmla="*/ 327 h 468"/>
              <a:gd name="T30" fmla="*/ 72 w 606"/>
              <a:gd name="T31" fmla="*/ 324 h 468"/>
              <a:gd name="T32" fmla="*/ 34 w 606"/>
              <a:gd name="T33" fmla="*/ 310 h 468"/>
              <a:gd name="T34" fmla="*/ 0 w 606"/>
              <a:gd name="T35" fmla="*/ 352 h 468"/>
              <a:gd name="T36" fmla="*/ 34 w 606"/>
              <a:gd name="T37" fmla="*/ 395 h 468"/>
              <a:gd name="T38" fmla="*/ 72 w 606"/>
              <a:gd name="T39" fmla="*/ 381 h 468"/>
              <a:gd name="T40" fmla="*/ 110 w 606"/>
              <a:gd name="T41" fmla="*/ 378 h 468"/>
              <a:gd name="T42" fmla="*/ 116 w 606"/>
              <a:gd name="T43" fmla="*/ 381 h 468"/>
              <a:gd name="T44" fmla="*/ 124 w 606"/>
              <a:gd name="T45" fmla="*/ 388 h 468"/>
              <a:gd name="T46" fmla="*/ 138 w 606"/>
              <a:gd name="T47" fmla="*/ 417 h 468"/>
              <a:gd name="T48" fmla="*/ 138 w 606"/>
              <a:gd name="T49" fmla="*/ 418 h 468"/>
              <a:gd name="T50" fmla="*/ 138 w 606"/>
              <a:gd name="T51" fmla="*/ 424 h 468"/>
              <a:gd name="T52" fmla="*/ 138 w 606"/>
              <a:gd name="T53" fmla="*/ 425 h 468"/>
              <a:gd name="T54" fmla="*/ 138 w 606"/>
              <a:gd name="T55" fmla="*/ 428 h 468"/>
              <a:gd name="T56" fmla="*/ 138 w 606"/>
              <a:gd name="T57" fmla="*/ 468 h 468"/>
              <a:gd name="T58" fmla="*/ 606 w 606"/>
              <a:gd name="T59" fmla="*/ 0 h 468"/>
              <a:gd name="T60" fmla="*/ 552 w 606"/>
              <a:gd name="T61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6" h="468">
                <a:moveTo>
                  <a:pt x="552" y="0"/>
                </a:moveTo>
                <a:cubicBezTo>
                  <a:pt x="547" y="1"/>
                  <a:pt x="541" y="3"/>
                  <a:pt x="538" y="8"/>
                </a:cubicBezTo>
                <a:cubicBezTo>
                  <a:pt x="535" y="13"/>
                  <a:pt x="536" y="20"/>
                  <a:pt x="539" y="24"/>
                </a:cubicBezTo>
                <a:cubicBezTo>
                  <a:pt x="540" y="27"/>
                  <a:pt x="555" y="56"/>
                  <a:pt x="555" y="72"/>
                </a:cubicBezTo>
                <a:cubicBezTo>
                  <a:pt x="555" y="105"/>
                  <a:pt x="524" y="131"/>
                  <a:pt x="487" y="131"/>
                </a:cubicBezTo>
                <a:cubicBezTo>
                  <a:pt x="450" y="131"/>
                  <a:pt x="420" y="105"/>
                  <a:pt x="420" y="72"/>
                </a:cubicBezTo>
                <a:cubicBezTo>
                  <a:pt x="420" y="56"/>
                  <a:pt x="435" y="27"/>
                  <a:pt x="436" y="24"/>
                </a:cubicBezTo>
                <a:cubicBezTo>
                  <a:pt x="438" y="20"/>
                  <a:pt x="440" y="13"/>
                  <a:pt x="437" y="8"/>
                </a:cubicBezTo>
                <a:cubicBezTo>
                  <a:pt x="434" y="3"/>
                  <a:pt x="427" y="1"/>
                  <a:pt x="422" y="0"/>
                </a:cubicBezTo>
                <a:cubicBezTo>
                  <a:pt x="374" y="0"/>
                  <a:pt x="374" y="0"/>
                  <a:pt x="374" y="0"/>
                </a:cubicBezTo>
                <a:cubicBezTo>
                  <a:pt x="367" y="127"/>
                  <a:pt x="265" y="229"/>
                  <a:pt x="138" y="236"/>
                </a:cubicBezTo>
                <a:cubicBezTo>
                  <a:pt x="138" y="287"/>
                  <a:pt x="138" y="287"/>
                  <a:pt x="138" y="287"/>
                </a:cubicBezTo>
                <a:cubicBezTo>
                  <a:pt x="136" y="299"/>
                  <a:pt x="132" y="310"/>
                  <a:pt x="124" y="317"/>
                </a:cubicBezTo>
                <a:cubicBezTo>
                  <a:pt x="122" y="320"/>
                  <a:pt x="119" y="322"/>
                  <a:pt x="116" y="324"/>
                </a:cubicBezTo>
                <a:cubicBezTo>
                  <a:pt x="114" y="325"/>
                  <a:pt x="112" y="326"/>
                  <a:pt x="110" y="327"/>
                </a:cubicBezTo>
                <a:cubicBezTo>
                  <a:pt x="99" y="331"/>
                  <a:pt x="85" y="331"/>
                  <a:pt x="72" y="324"/>
                </a:cubicBezTo>
                <a:cubicBezTo>
                  <a:pt x="59" y="317"/>
                  <a:pt x="40" y="310"/>
                  <a:pt x="34" y="310"/>
                </a:cubicBezTo>
                <a:cubicBezTo>
                  <a:pt x="15" y="310"/>
                  <a:pt x="0" y="329"/>
                  <a:pt x="0" y="352"/>
                </a:cubicBezTo>
                <a:cubicBezTo>
                  <a:pt x="0" y="376"/>
                  <a:pt x="15" y="395"/>
                  <a:pt x="34" y="395"/>
                </a:cubicBezTo>
                <a:cubicBezTo>
                  <a:pt x="40" y="395"/>
                  <a:pt x="59" y="388"/>
                  <a:pt x="72" y="381"/>
                </a:cubicBezTo>
                <a:cubicBezTo>
                  <a:pt x="85" y="374"/>
                  <a:pt x="99" y="374"/>
                  <a:pt x="110" y="378"/>
                </a:cubicBezTo>
                <a:cubicBezTo>
                  <a:pt x="112" y="379"/>
                  <a:pt x="114" y="380"/>
                  <a:pt x="116" y="381"/>
                </a:cubicBezTo>
                <a:cubicBezTo>
                  <a:pt x="119" y="383"/>
                  <a:pt x="122" y="385"/>
                  <a:pt x="124" y="388"/>
                </a:cubicBezTo>
                <a:cubicBezTo>
                  <a:pt x="131" y="395"/>
                  <a:pt x="136" y="405"/>
                  <a:pt x="138" y="417"/>
                </a:cubicBezTo>
                <a:cubicBezTo>
                  <a:pt x="138" y="418"/>
                  <a:pt x="138" y="418"/>
                  <a:pt x="138" y="418"/>
                </a:cubicBezTo>
                <a:cubicBezTo>
                  <a:pt x="138" y="424"/>
                  <a:pt x="138" y="424"/>
                  <a:pt x="138" y="424"/>
                </a:cubicBezTo>
                <a:cubicBezTo>
                  <a:pt x="138" y="425"/>
                  <a:pt x="138" y="425"/>
                  <a:pt x="138" y="425"/>
                </a:cubicBezTo>
                <a:cubicBezTo>
                  <a:pt x="138" y="428"/>
                  <a:pt x="138" y="428"/>
                  <a:pt x="138" y="428"/>
                </a:cubicBezTo>
                <a:cubicBezTo>
                  <a:pt x="138" y="468"/>
                  <a:pt x="138" y="468"/>
                  <a:pt x="138" y="468"/>
                </a:cubicBezTo>
                <a:cubicBezTo>
                  <a:pt x="393" y="461"/>
                  <a:pt x="599" y="255"/>
                  <a:pt x="606" y="0"/>
                </a:cubicBezTo>
                <a:lnTo>
                  <a:pt x="552" y="0"/>
                </a:lnTo>
                <a:close/>
              </a:path>
            </a:pathLst>
          </a:custGeom>
          <a:solidFill>
            <a:srgbClr val="446FA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42000"/>
              </a:lnSpc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29426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7" name="Freeform 22"/>
          <p:cNvSpPr/>
          <p:nvPr/>
        </p:nvSpPr>
        <p:spPr bwMode="auto">
          <a:xfrm>
            <a:off x="6108700" y="2117645"/>
            <a:ext cx="1431925" cy="1835150"/>
          </a:xfrm>
          <a:custGeom>
            <a:avLst/>
            <a:gdLst>
              <a:gd name="T0" fmla="*/ 0 w 468"/>
              <a:gd name="T1" fmla="*/ 0 h 600"/>
              <a:gd name="T2" fmla="*/ 0 w 468"/>
              <a:gd name="T3" fmla="*/ 55 h 600"/>
              <a:gd name="T4" fmla="*/ 9 w 468"/>
              <a:gd name="T5" fmla="*/ 70 h 600"/>
              <a:gd name="T6" fmla="*/ 26 w 468"/>
              <a:gd name="T7" fmla="*/ 69 h 600"/>
              <a:gd name="T8" fmla="*/ 77 w 468"/>
              <a:gd name="T9" fmla="*/ 52 h 600"/>
              <a:gd name="T10" fmla="*/ 138 w 468"/>
              <a:gd name="T11" fmla="*/ 122 h 600"/>
              <a:gd name="T12" fmla="*/ 77 w 468"/>
              <a:gd name="T13" fmla="*/ 192 h 600"/>
              <a:gd name="T14" fmla="*/ 26 w 468"/>
              <a:gd name="T15" fmla="*/ 176 h 600"/>
              <a:gd name="T16" fmla="*/ 9 w 468"/>
              <a:gd name="T17" fmla="*/ 175 h 600"/>
              <a:gd name="T18" fmla="*/ 0 w 468"/>
              <a:gd name="T19" fmla="*/ 191 h 600"/>
              <a:gd name="T20" fmla="*/ 0 w 468"/>
              <a:gd name="T21" fmla="*/ 233 h 600"/>
              <a:gd name="T22" fmla="*/ 236 w 468"/>
              <a:gd name="T23" fmla="*/ 469 h 600"/>
              <a:gd name="T24" fmla="*/ 287 w 468"/>
              <a:gd name="T25" fmla="*/ 469 h 600"/>
              <a:gd name="T26" fmla="*/ 317 w 468"/>
              <a:gd name="T27" fmla="*/ 482 h 600"/>
              <a:gd name="T28" fmla="*/ 323 w 468"/>
              <a:gd name="T29" fmla="*/ 490 h 600"/>
              <a:gd name="T30" fmla="*/ 324 w 468"/>
              <a:gd name="T31" fmla="*/ 493 h 600"/>
              <a:gd name="T32" fmla="*/ 325 w 468"/>
              <a:gd name="T33" fmla="*/ 493 h 600"/>
              <a:gd name="T34" fmla="*/ 326 w 468"/>
              <a:gd name="T35" fmla="*/ 496 h 600"/>
              <a:gd name="T36" fmla="*/ 326 w 468"/>
              <a:gd name="T37" fmla="*/ 496 h 600"/>
              <a:gd name="T38" fmla="*/ 326 w 468"/>
              <a:gd name="T39" fmla="*/ 496 h 600"/>
              <a:gd name="T40" fmla="*/ 328 w 468"/>
              <a:gd name="T41" fmla="*/ 509 h 600"/>
              <a:gd name="T42" fmla="*/ 328 w 468"/>
              <a:gd name="T43" fmla="*/ 509 h 600"/>
              <a:gd name="T44" fmla="*/ 328 w 468"/>
              <a:gd name="T45" fmla="*/ 514 h 600"/>
              <a:gd name="T46" fmla="*/ 328 w 468"/>
              <a:gd name="T47" fmla="*/ 514 h 600"/>
              <a:gd name="T48" fmla="*/ 327 w 468"/>
              <a:gd name="T49" fmla="*/ 523 h 600"/>
              <a:gd name="T50" fmla="*/ 326 w 468"/>
              <a:gd name="T51" fmla="*/ 523 h 600"/>
              <a:gd name="T52" fmla="*/ 325 w 468"/>
              <a:gd name="T53" fmla="*/ 527 h 600"/>
              <a:gd name="T54" fmla="*/ 325 w 468"/>
              <a:gd name="T55" fmla="*/ 528 h 600"/>
              <a:gd name="T56" fmla="*/ 323 w 468"/>
              <a:gd name="T57" fmla="*/ 532 h 600"/>
              <a:gd name="T58" fmla="*/ 310 w 468"/>
              <a:gd name="T59" fmla="*/ 568 h 600"/>
              <a:gd name="T60" fmla="*/ 349 w 468"/>
              <a:gd name="T61" fmla="*/ 600 h 600"/>
              <a:gd name="T62" fmla="*/ 389 w 468"/>
              <a:gd name="T63" fmla="*/ 568 h 600"/>
              <a:gd name="T64" fmla="*/ 376 w 468"/>
              <a:gd name="T65" fmla="*/ 532 h 600"/>
              <a:gd name="T66" fmla="*/ 374 w 468"/>
              <a:gd name="T67" fmla="*/ 528 h 600"/>
              <a:gd name="T68" fmla="*/ 374 w 468"/>
              <a:gd name="T69" fmla="*/ 528 h 600"/>
              <a:gd name="T70" fmla="*/ 372 w 468"/>
              <a:gd name="T71" fmla="*/ 523 h 600"/>
              <a:gd name="T72" fmla="*/ 372 w 468"/>
              <a:gd name="T73" fmla="*/ 523 h 600"/>
              <a:gd name="T74" fmla="*/ 371 w 468"/>
              <a:gd name="T75" fmla="*/ 514 h 600"/>
              <a:gd name="T76" fmla="*/ 371 w 468"/>
              <a:gd name="T77" fmla="*/ 514 h 600"/>
              <a:gd name="T78" fmla="*/ 370 w 468"/>
              <a:gd name="T79" fmla="*/ 509 h 600"/>
              <a:gd name="T80" fmla="*/ 370 w 468"/>
              <a:gd name="T81" fmla="*/ 509 h 600"/>
              <a:gd name="T82" fmla="*/ 373 w 468"/>
              <a:gd name="T83" fmla="*/ 496 h 600"/>
              <a:gd name="T84" fmla="*/ 374 w 468"/>
              <a:gd name="T85" fmla="*/ 493 h 600"/>
              <a:gd name="T86" fmla="*/ 374 w 468"/>
              <a:gd name="T87" fmla="*/ 493 h 600"/>
              <a:gd name="T88" fmla="*/ 376 w 468"/>
              <a:gd name="T89" fmla="*/ 490 h 600"/>
              <a:gd name="T90" fmla="*/ 382 w 468"/>
              <a:gd name="T91" fmla="*/ 482 h 600"/>
              <a:gd name="T92" fmla="*/ 410 w 468"/>
              <a:gd name="T93" fmla="*/ 469 h 600"/>
              <a:gd name="T94" fmla="*/ 411 w 468"/>
              <a:gd name="T95" fmla="*/ 469 h 600"/>
              <a:gd name="T96" fmla="*/ 417 w 468"/>
              <a:gd name="T97" fmla="*/ 469 h 600"/>
              <a:gd name="T98" fmla="*/ 418 w 468"/>
              <a:gd name="T99" fmla="*/ 469 h 600"/>
              <a:gd name="T100" fmla="*/ 421 w 468"/>
              <a:gd name="T101" fmla="*/ 469 h 600"/>
              <a:gd name="T102" fmla="*/ 468 w 468"/>
              <a:gd name="T103" fmla="*/ 469 h 600"/>
              <a:gd name="T104" fmla="*/ 0 w 468"/>
              <a:gd name="T105" fmla="*/ 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68" h="600">
                <a:moveTo>
                  <a:pt x="0" y="0"/>
                </a:moveTo>
                <a:cubicBezTo>
                  <a:pt x="0" y="55"/>
                  <a:pt x="0" y="55"/>
                  <a:pt x="0" y="55"/>
                </a:cubicBezTo>
                <a:cubicBezTo>
                  <a:pt x="1" y="60"/>
                  <a:pt x="3" y="67"/>
                  <a:pt x="9" y="70"/>
                </a:cubicBezTo>
                <a:cubicBezTo>
                  <a:pt x="13" y="73"/>
                  <a:pt x="19" y="72"/>
                  <a:pt x="26" y="69"/>
                </a:cubicBezTo>
                <a:cubicBezTo>
                  <a:pt x="29" y="67"/>
                  <a:pt x="60" y="52"/>
                  <a:pt x="77" y="52"/>
                </a:cubicBezTo>
                <a:cubicBezTo>
                  <a:pt x="111" y="52"/>
                  <a:pt x="138" y="84"/>
                  <a:pt x="138" y="122"/>
                </a:cubicBezTo>
                <a:cubicBezTo>
                  <a:pt x="138" y="161"/>
                  <a:pt x="111" y="192"/>
                  <a:pt x="77" y="192"/>
                </a:cubicBezTo>
                <a:cubicBezTo>
                  <a:pt x="60" y="192"/>
                  <a:pt x="29" y="177"/>
                  <a:pt x="26" y="176"/>
                </a:cubicBezTo>
                <a:cubicBezTo>
                  <a:pt x="19" y="172"/>
                  <a:pt x="13" y="172"/>
                  <a:pt x="9" y="175"/>
                </a:cubicBezTo>
                <a:cubicBezTo>
                  <a:pt x="3" y="178"/>
                  <a:pt x="1" y="186"/>
                  <a:pt x="0" y="191"/>
                </a:cubicBezTo>
                <a:cubicBezTo>
                  <a:pt x="0" y="233"/>
                  <a:pt x="0" y="233"/>
                  <a:pt x="0" y="233"/>
                </a:cubicBezTo>
                <a:cubicBezTo>
                  <a:pt x="127" y="240"/>
                  <a:pt x="229" y="342"/>
                  <a:pt x="236" y="469"/>
                </a:cubicBezTo>
                <a:cubicBezTo>
                  <a:pt x="287" y="469"/>
                  <a:pt x="287" y="469"/>
                  <a:pt x="287" y="469"/>
                </a:cubicBezTo>
                <a:cubicBezTo>
                  <a:pt x="299" y="470"/>
                  <a:pt x="310" y="475"/>
                  <a:pt x="317" y="482"/>
                </a:cubicBezTo>
                <a:cubicBezTo>
                  <a:pt x="319" y="485"/>
                  <a:pt x="321" y="487"/>
                  <a:pt x="323" y="490"/>
                </a:cubicBezTo>
                <a:cubicBezTo>
                  <a:pt x="323" y="491"/>
                  <a:pt x="324" y="492"/>
                  <a:pt x="324" y="493"/>
                </a:cubicBezTo>
                <a:cubicBezTo>
                  <a:pt x="324" y="493"/>
                  <a:pt x="325" y="493"/>
                  <a:pt x="325" y="493"/>
                </a:cubicBezTo>
                <a:cubicBezTo>
                  <a:pt x="325" y="494"/>
                  <a:pt x="325" y="495"/>
                  <a:pt x="326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7" y="500"/>
                  <a:pt x="328" y="505"/>
                  <a:pt x="328" y="509"/>
                </a:cubicBezTo>
                <a:cubicBezTo>
                  <a:pt x="328" y="509"/>
                  <a:pt x="328" y="509"/>
                  <a:pt x="328" y="509"/>
                </a:cubicBezTo>
                <a:cubicBezTo>
                  <a:pt x="328" y="511"/>
                  <a:pt x="328" y="512"/>
                  <a:pt x="328" y="514"/>
                </a:cubicBezTo>
                <a:cubicBezTo>
                  <a:pt x="328" y="514"/>
                  <a:pt x="328" y="514"/>
                  <a:pt x="328" y="514"/>
                </a:cubicBezTo>
                <a:cubicBezTo>
                  <a:pt x="328" y="517"/>
                  <a:pt x="327" y="520"/>
                  <a:pt x="327" y="523"/>
                </a:cubicBezTo>
                <a:cubicBezTo>
                  <a:pt x="327" y="523"/>
                  <a:pt x="327" y="523"/>
                  <a:pt x="326" y="523"/>
                </a:cubicBezTo>
                <a:cubicBezTo>
                  <a:pt x="326" y="525"/>
                  <a:pt x="326" y="526"/>
                  <a:pt x="325" y="527"/>
                </a:cubicBezTo>
                <a:cubicBezTo>
                  <a:pt x="325" y="528"/>
                  <a:pt x="325" y="528"/>
                  <a:pt x="325" y="528"/>
                </a:cubicBezTo>
                <a:cubicBezTo>
                  <a:pt x="324" y="530"/>
                  <a:pt x="324" y="531"/>
                  <a:pt x="323" y="532"/>
                </a:cubicBezTo>
                <a:cubicBezTo>
                  <a:pt x="317" y="545"/>
                  <a:pt x="310" y="562"/>
                  <a:pt x="310" y="568"/>
                </a:cubicBezTo>
                <a:cubicBezTo>
                  <a:pt x="310" y="586"/>
                  <a:pt x="328" y="600"/>
                  <a:pt x="349" y="600"/>
                </a:cubicBezTo>
                <a:cubicBezTo>
                  <a:pt x="371" y="600"/>
                  <a:pt x="389" y="586"/>
                  <a:pt x="389" y="568"/>
                </a:cubicBezTo>
                <a:cubicBezTo>
                  <a:pt x="389" y="562"/>
                  <a:pt x="382" y="545"/>
                  <a:pt x="376" y="532"/>
                </a:cubicBezTo>
                <a:cubicBezTo>
                  <a:pt x="375" y="531"/>
                  <a:pt x="375" y="530"/>
                  <a:pt x="374" y="528"/>
                </a:cubicBezTo>
                <a:cubicBezTo>
                  <a:pt x="374" y="528"/>
                  <a:pt x="374" y="528"/>
                  <a:pt x="374" y="528"/>
                </a:cubicBezTo>
                <a:cubicBezTo>
                  <a:pt x="373" y="526"/>
                  <a:pt x="373" y="525"/>
                  <a:pt x="372" y="523"/>
                </a:cubicBezTo>
                <a:cubicBezTo>
                  <a:pt x="372" y="523"/>
                  <a:pt x="372" y="523"/>
                  <a:pt x="372" y="523"/>
                </a:cubicBezTo>
                <a:cubicBezTo>
                  <a:pt x="371" y="520"/>
                  <a:pt x="371" y="517"/>
                  <a:pt x="371" y="514"/>
                </a:cubicBezTo>
                <a:cubicBezTo>
                  <a:pt x="371" y="514"/>
                  <a:pt x="371" y="514"/>
                  <a:pt x="371" y="514"/>
                </a:cubicBezTo>
                <a:cubicBezTo>
                  <a:pt x="370" y="512"/>
                  <a:pt x="370" y="511"/>
                  <a:pt x="370" y="509"/>
                </a:cubicBezTo>
                <a:cubicBezTo>
                  <a:pt x="370" y="509"/>
                  <a:pt x="370" y="509"/>
                  <a:pt x="370" y="509"/>
                </a:cubicBezTo>
                <a:cubicBezTo>
                  <a:pt x="371" y="505"/>
                  <a:pt x="371" y="500"/>
                  <a:pt x="373" y="496"/>
                </a:cubicBezTo>
                <a:cubicBezTo>
                  <a:pt x="373" y="495"/>
                  <a:pt x="374" y="494"/>
                  <a:pt x="374" y="493"/>
                </a:cubicBezTo>
                <a:cubicBezTo>
                  <a:pt x="374" y="493"/>
                  <a:pt x="374" y="493"/>
                  <a:pt x="374" y="493"/>
                </a:cubicBezTo>
                <a:cubicBezTo>
                  <a:pt x="375" y="492"/>
                  <a:pt x="375" y="491"/>
                  <a:pt x="376" y="490"/>
                </a:cubicBezTo>
                <a:cubicBezTo>
                  <a:pt x="378" y="487"/>
                  <a:pt x="380" y="485"/>
                  <a:pt x="382" y="482"/>
                </a:cubicBezTo>
                <a:cubicBezTo>
                  <a:pt x="389" y="475"/>
                  <a:pt x="399" y="470"/>
                  <a:pt x="410" y="469"/>
                </a:cubicBezTo>
                <a:cubicBezTo>
                  <a:pt x="411" y="469"/>
                  <a:pt x="411" y="469"/>
                  <a:pt x="411" y="469"/>
                </a:cubicBezTo>
                <a:cubicBezTo>
                  <a:pt x="417" y="469"/>
                  <a:pt x="417" y="469"/>
                  <a:pt x="417" y="469"/>
                </a:cubicBezTo>
                <a:cubicBezTo>
                  <a:pt x="418" y="469"/>
                  <a:pt x="418" y="469"/>
                  <a:pt x="418" y="469"/>
                </a:cubicBezTo>
                <a:cubicBezTo>
                  <a:pt x="421" y="469"/>
                  <a:pt x="421" y="469"/>
                  <a:pt x="421" y="469"/>
                </a:cubicBezTo>
                <a:cubicBezTo>
                  <a:pt x="468" y="469"/>
                  <a:pt x="468" y="469"/>
                  <a:pt x="468" y="469"/>
                </a:cubicBezTo>
                <a:cubicBezTo>
                  <a:pt x="461" y="214"/>
                  <a:pt x="255" y="8"/>
                  <a:pt x="0" y="0"/>
                </a:cubicBezTo>
                <a:close/>
              </a:path>
            </a:pathLst>
          </a:custGeom>
          <a:solidFill>
            <a:srgbClr val="335379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42000"/>
              </a:lnSpc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29426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8" name="Freeform 28"/>
          <p:cNvSpPr/>
          <p:nvPr/>
        </p:nvSpPr>
        <p:spPr bwMode="auto">
          <a:xfrm>
            <a:off x="4591050" y="2117645"/>
            <a:ext cx="1854200" cy="1435100"/>
          </a:xfrm>
          <a:custGeom>
            <a:avLst/>
            <a:gdLst>
              <a:gd name="T0" fmla="*/ 573 w 606"/>
              <a:gd name="T1" fmla="*/ 80 h 469"/>
              <a:gd name="T2" fmla="*/ 535 w 606"/>
              <a:gd name="T3" fmla="*/ 94 h 469"/>
              <a:gd name="T4" fmla="*/ 496 w 606"/>
              <a:gd name="T5" fmla="*/ 96 h 469"/>
              <a:gd name="T6" fmla="*/ 491 w 606"/>
              <a:gd name="T7" fmla="*/ 94 h 469"/>
              <a:gd name="T8" fmla="*/ 482 w 606"/>
              <a:gd name="T9" fmla="*/ 87 h 469"/>
              <a:gd name="T10" fmla="*/ 469 w 606"/>
              <a:gd name="T11" fmla="*/ 58 h 469"/>
              <a:gd name="T12" fmla="*/ 468 w 606"/>
              <a:gd name="T13" fmla="*/ 57 h 469"/>
              <a:gd name="T14" fmla="*/ 468 w 606"/>
              <a:gd name="T15" fmla="*/ 51 h 469"/>
              <a:gd name="T16" fmla="*/ 468 w 606"/>
              <a:gd name="T17" fmla="*/ 50 h 469"/>
              <a:gd name="T18" fmla="*/ 468 w 606"/>
              <a:gd name="T19" fmla="*/ 47 h 469"/>
              <a:gd name="T20" fmla="*/ 468 w 606"/>
              <a:gd name="T21" fmla="*/ 0 h 469"/>
              <a:gd name="T22" fmla="*/ 0 w 606"/>
              <a:gd name="T23" fmla="*/ 469 h 469"/>
              <a:gd name="T24" fmla="*/ 47 w 606"/>
              <a:gd name="T25" fmla="*/ 468 h 469"/>
              <a:gd name="T26" fmla="*/ 62 w 606"/>
              <a:gd name="T27" fmla="*/ 460 h 469"/>
              <a:gd name="T28" fmla="*/ 61 w 606"/>
              <a:gd name="T29" fmla="*/ 443 h 469"/>
              <a:gd name="T30" fmla="*/ 44 w 606"/>
              <a:gd name="T31" fmla="*/ 392 h 469"/>
              <a:gd name="T32" fmla="*/ 114 w 606"/>
              <a:gd name="T33" fmla="*/ 330 h 469"/>
              <a:gd name="T34" fmla="*/ 185 w 606"/>
              <a:gd name="T35" fmla="*/ 392 h 469"/>
              <a:gd name="T36" fmla="*/ 168 w 606"/>
              <a:gd name="T37" fmla="*/ 442 h 469"/>
              <a:gd name="T38" fmla="*/ 167 w 606"/>
              <a:gd name="T39" fmla="*/ 460 h 469"/>
              <a:gd name="T40" fmla="*/ 183 w 606"/>
              <a:gd name="T41" fmla="*/ 469 h 469"/>
              <a:gd name="T42" fmla="*/ 232 w 606"/>
              <a:gd name="T43" fmla="*/ 469 h 469"/>
              <a:gd name="T44" fmla="*/ 468 w 606"/>
              <a:gd name="T45" fmla="*/ 233 h 469"/>
              <a:gd name="T46" fmla="*/ 468 w 606"/>
              <a:gd name="T47" fmla="*/ 188 h 469"/>
              <a:gd name="T48" fmla="*/ 482 w 606"/>
              <a:gd name="T49" fmla="*/ 158 h 469"/>
              <a:gd name="T50" fmla="*/ 491 w 606"/>
              <a:gd name="T51" fmla="*/ 151 h 469"/>
              <a:gd name="T52" fmla="*/ 496 w 606"/>
              <a:gd name="T53" fmla="*/ 148 h 469"/>
              <a:gd name="T54" fmla="*/ 535 w 606"/>
              <a:gd name="T55" fmla="*/ 151 h 469"/>
              <a:gd name="T56" fmla="*/ 573 w 606"/>
              <a:gd name="T57" fmla="*/ 165 h 469"/>
              <a:gd name="T58" fmla="*/ 606 w 606"/>
              <a:gd name="T59" fmla="*/ 122 h 469"/>
              <a:gd name="T60" fmla="*/ 573 w 606"/>
              <a:gd name="T61" fmla="*/ 8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06" h="469">
                <a:moveTo>
                  <a:pt x="573" y="80"/>
                </a:moveTo>
                <a:cubicBezTo>
                  <a:pt x="566" y="80"/>
                  <a:pt x="547" y="87"/>
                  <a:pt x="535" y="94"/>
                </a:cubicBezTo>
                <a:cubicBezTo>
                  <a:pt x="521" y="100"/>
                  <a:pt x="508" y="101"/>
                  <a:pt x="496" y="96"/>
                </a:cubicBezTo>
                <a:cubicBezTo>
                  <a:pt x="494" y="96"/>
                  <a:pt x="492" y="95"/>
                  <a:pt x="491" y="94"/>
                </a:cubicBezTo>
                <a:cubicBezTo>
                  <a:pt x="487" y="92"/>
                  <a:pt x="485" y="90"/>
                  <a:pt x="482" y="87"/>
                </a:cubicBezTo>
                <a:cubicBezTo>
                  <a:pt x="475" y="80"/>
                  <a:pt x="470" y="70"/>
                  <a:pt x="469" y="58"/>
                </a:cubicBezTo>
                <a:cubicBezTo>
                  <a:pt x="468" y="57"/>
                  <a:pt x="468" y="57"/>
                  <a:pt x="468" y="57"/>
                </a:cubicBezTo>
                <a:cubicBezTo>
                  <a:pt x="468" y="51"/>
                  <a:pt x="468" y="51"/>
                  <a:pt x="468" y="51"/>
                </a:cubicBezTo>
                <a:cubicBezTo>
                  <a:pt x="468" y="50"/>
                  <a:pt x="468" y="50"/>
                  <a:pt x="468" y="50"/>
                </a:cubicBezTo>
                <a:cubicBezTo>
                  <a:pt x="468" y="47"/>
                  <a:pt x="468" y="47"/>
                  <a:pt x="468" y="47"/>
                </a:cubicBezTo>
                <a:cubicBezTo>
                  <a:pt x="468" y="0"/>
                  <a:pt x="468" y="0"/>
                  <a:pt x="468" y="0"/>
                </a:cubicBezTo>
                <a:cubicBezTo>
                  <a:pt x="213" y="8"/>
                  <a:pt x="7" y="214"/>
                  <a:pt x="0" y="469"/>
                </a:cubicBezTo>
                <a:cubicBezTo>
                  <a:pt x="47" y="468"/>
                  <a:pt x="47" y="468"/>
                  <a:pt x="47" y="468"/>
                </a:cubicBezTo>
                <a:cubicBezTo>
                  <a:pt x="52" y="468"/>
                  <a:pt x="59" y="465"/>
                  <a:pt x="62" y="460"/>
                </a:cubicBezTo>
                <a:cubicBezTo>
                  <a:pt x="66" y="454"/>
                  <a:pt x="64" y="447"/>
                  <a:pt x="61" y="443"/>
                </a:cubicBezTo>
                <a:cubicBezTo>
                  <a:pt x="59" y="439"/>
                  <a:pt x="44" y="409"/>
                  <a:pt x="44" y="392"/>
                </a:cubicBezTo>
                <a:cubicBezTo>
                  <a:pt x="44" y="358"/>
                  <a:pt x="76" y="330"/>
                  <a:pt x="114" y="330"/>
                </a:cubicBezTo>
                <a:cubicBezTo>
                  <a:pt x="153" y="330"/>
                  <a:pt x="185" y="358"/>
                  <a:pt x="185" y="392"/>
                </a:cubicBezTo>
                <a:cubicBezTo>
                  <a:pt x="185" y="409"/>
                  <a:pt x="169" y="439"/>
                  <a:pt x="168" y="442"/>
                </a:cubicBezTo>
                <a:cubicBezTo>
                  <a:pt x="165" y="447"/>
                  <a:pt x="163" y="454"/>
                  <a:pt x="167" y="460"/>
                </a:cubicBezTo>
                <a:cubicBezTo>
                  <a:pt x="170" y="466"/>
                  <a:pt x="178" y="468"/>
                  <a:pt x="183" y="469"/>
                </a:cubicBezTo>
                <a:cubicBezTo>
                  <a:pt x="232" y="469"/>
                  <a:pt x="232" y="469"/>
                  <a:pt x="232" y="469"/>
                </a:cubicBezTo>
                <a:cubicBezTo>
                  <a:pt x="239" y="342"/>
                  <a:pt x="341" y="240"/>
                  <a:pt x="468" y="233"/>
                </a:cubicBezTo>
                <a:cubicBezTo>
                  <a:pt x="468" y="188"/>
                  <a:pt x="468" y="188"/>
                  <a:pt x="468" y="188"/>
                </a:cubicBezTo>
                <a:cubicBezTo>
                  <a:pt x="470" y="176"/>
                  <a:pt x="475" y="165"/>
                  <a:pt x="482" y="158"/>
                </a:cubicBezTo>
                <a:cubicBezTo>
                  <a:pt x="485" y="155"/>
                  <a:pt x="487" y="153"/>
                  <a:pt x="491" y="151"/>
                </a:cubicBezTo>
                <a:cubicBezTo>
                  <a:pt x="492" y="150"/>
                  <a:pt x="494" y="149"/>
                  <a:pt x="496" y="148"/>
                </a:cubicBezTo>
                <a:cubicBezTo>
                  <a:pt x="508" y="143"/>
                  <a:pt x="521" y="144"/>
                  <a:pt x="535" y="151"/>
                </a:cubicBezTo>
                <a:cubicBezTo>
                  <a:pt x="547" y="158"/>
                  <a:pt x="566" y="165"/>
                  <a:pt x="573" y="165"/>
                </a:cubicBezTo>
                <a:cubicBezTo>
                  <a:pt x="591" y="165"/>
                  <a:pt x="606" y="146"/>
                  <a:pt x="606" y="122"/>
                </a:cubicBezTo>
                <a:cubicBezTo>
                  <a:pt x="606" y="99"/>
                  <a:pt x="591" y="80"/>
                  <a:pt x="573" y="80"/>
                </a:cubicBezTo>
                <a:close/>
              </a:path>
            </a:pathLst>
          </a:custGeom>
          <a:solidFill>
            <a:srgbClr val="446FA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42000"/>
              </a:lnSpc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29426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9" name="Freeform 29"/>
          <p:cNvSpPr/>
          <p:nvPr/>
        </p:nvSpPr>
        <p:spPr bwMode="auto">
          <a:xfrm>
            <a:off x="4591050" y="3213020"/>
            <a:ext cx="1433513" cy="1854200"/>
          </a:xfrm>
          <a:custGeom>
            <a:avLst/>
            <a:gdLst>
              <a:gd name="T0" fmla="*/ 392 w 468"/>
              <a:gd name="T1" fmla="*/ 420 h 606"/>
              <a:gd name="T2" fmla="*/ 442 w 468"/>
              <a:gd name="T3" fmla="*/ 437 h 606"/>
              <a:gd name="T4" fmla="*/ 460 w 468"/>
              <a:gd name="T5" fmla="*/ 438 h 606"/>
              <a:gd name="T6" fmla="*/ 468 w 468"/>
              <a:gd name="T7" fmla="*/ 422 h 606"/>
              <a:gd name="T8" fmla="*/ 468 w 468"/>
              <a:gd name="T9" fmla="*/ 374 h 606"/>
              <a:gd name="T10" fmla="*/ 232 w 468"/>
              <a:gd name="T11" fmla="*/ 138 h 606"/>
              <a:gd name="T12" fmla="*/ 180 w 468"/>
              <a:gd name="T13" fmla="*/ 138 h 606"/>
              <a:gd name="T14" fmla="*/ 143 w 468"/>
              <a:gd name="T15" fmla="*/ 116 h 606"/>
              <a:gd name="T16" fmla="*/ 140 w 468"/>
              <a:gd name="T17" fmla="*/ 111 h 606"/>
              <a:gd name="T18" fmla="*/ 143 w 468"/>
              <a:gd name="T19" fmla="*/ 72 h 606"/>
              <a:gd name="T20" fmla="*/ 157 w 468"/>
              <a:gd name="T21" fmla="*/ 34 h 606"/>
              <a:gd name="T22" fmla="*/ 114 w 468"/>
              <a:gd name="T23" fmla="*/ 0 h 606"/>
              <a:gd name="T24" fmla="*/ 72 w 468"/>
              <a:gd name="T25" fmla="*/ 34 h 606"/>
              <a:gd name="T26" fmla="*/ 86 w 468"/>
              <a:gd name="T27" fmla="*/ 72 h 606"/>
              <a:gd name="T28" fmla="*/ 89 w 468"/>
              <a:gd name="T29" fmla="*/ 111 h 606"/>
              <a:gd name="T30" fmla="*/ 86 w 468"/>
              <a:gd name="T31" fmla="*/ 116 h 606"/>
              <a:gd name="T32" fmla="*/ 50 w 468"/>
              <a:gd name="T33" fmla="*/ 138 h 606"/>
              <a:gd name="T34" fmla="*/ 49 w 468"/>
              <a:gd name="T35" fmla="*/ 138 h 606"/>
              <a:gd name="T36" fmla="*/ 43 w 468"/>
              <a:gd name="T37" fmla="*/ 138 h 606"/>
              <a:gd name="T38" fmla="*/ 42 w 468"/>
              <a:gd name="T39" fmla="*/ 138 h 606"/>
              <a:gd name="T40" fmla="*/ 39 w 468"/>
              <a:gd name="T41" fmla="*/ 138 h 606"/>
              <a:gd name="T42" fmla="*/ 0 w 468"/>
              <a:gd name="T43" fmla="*/ 138 h 606"/>
              <a:gd name="T44" fmla="*/ 468 w 468"/>
              <a:gd name="T45" fmla="*/ 606 h 606"/>
              <a:gd name="T46" fmla="*/ 468 w 468"/>
              <a:gd name="T47" fmla="*/ 558 h 606"/>
              <a:gd name="T48" fmla="*/ 460 w 468"/>
              <a:gd name="T49" fmla="*/ 543 h 606"/>
              <a:gd name="T50" fmla="*/ 442 w 468"/>
              <a:gd name="T51" fmla="*/ 544 h 606"/>
              <a:gd name="T52" fmla="*/ 392 w 468"/>
              <a:gd name="T53" fmla="*/ 561 h 606"/>
              <a:gd name="T54" fmla="*/ 330 w 468"/>
              <a:gd name="T55" fmla="*/ 490 h 606"/>
              <a:gd name="T56" fmla="*/ 392 w 468"/>
              <a:gd name="T57" fmla="*/ 420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8" h="606">
                <a:moveTo>
                  <a:pt x="392" y="420"/>
                </a:moveTo>
                <a:cubicBezTo>
                  <a:pt x="409" y="420"/>
                  <a:pt x="439" y="435"/>
                  <a:pt x="442" y="437"/>
                </a:cubicBezTo>
                <a:cubicBezTo>
                  <a:pt x="449" y="441"/>
                  <a:pt x="455" y="441"/>
                  <a:pt x="460" y="438"/>
                </a:cubicBezTo>
                <a:cubicBezTo>
                  <a:pt x="466" y="435"/>
                  <a:pt x="468" y="427"/>
                  <a:pt x="468" y="422"/>
                </a:cubicBezTo>
                <a:cubicBezTo>
                  <a:pt x="468" y="374"/>
                  <a:pt x="468" y="374"/>
                  <a:pt x="468" y="374"/>
                </a:cubicBezTo>
                <a:cubicBezTo>
                  <a:pt x="341" y="367"/>
                  <a:pt x="239" y="265"/>
                  <a:pt x="232" y="138"/>
                </a:cubicBezTo>
                <a:cubicBezTo>
                  <a:pt x="180" y="138"/>
                  <a:pt x="180" y="138"/>
                  <a:pt x="180" y="138"/>
                </a:cubicBezTo>
                <a:cubicBezTo>
                  <a:pt x="164" y="136"/>
                  <a:pt x="150" y="128"/>
                  <a:pt x="143" y="116"/>
                </a:cubicBezTo>
                <a:cubicBezTo>
                  <a:pt x="142" y="114"/>
                  <a:pt x="141" y="112"/>
                  <a:pt x="140" y="111"/>
                </a:cubicBezTo>
                <a:cubicBezTo>
                  <a:pt x="136" y="99"/>
                  <a:pt x="136" y="85"/>
                  <a:pt x="143" y="72"/>
                </a:cubicBezTo>
                <a:cubicBezTo>
                  <a:pt x="150" y="59"/>
                  <a:pt x="157" y="40"/>
                  <a:pt x="157" y="34"/>
                </a:cubicBezTo>
                <a:cubicBezTo>
                  <a:pt x="157" y="15"/>
                  <a:pt x="138" y="0"/>
                  <a:pt x="114" y="0"/>
                </a:cubicBezTo>
                <a:cubicBezTo>
                  <a:pt x="91" y="0"/>
                  <a:pt x="72" y="15"/>
                  <a:pt x="72" y="34"/>
                </a:cubicBezTo>
                <a:cubicBezTo>
                  <a:pt x="72" y="40"/>
                  <a:pt x="79" y="59"/>
                  <a:pt x="86" y="72"/>
                </a:cubicBezTo>
                <a:cubicBezTo>
                  <a:pt x="92" y="85"/>
                  <a:pt x="93" y="99"/>
                  <a:pt x="89" y="111"/>
                </a:cubicBezTo>
                <a:cubicBezTo>
                  <a:pt x="88" y="112"/>
                  <a:pt x="87" y="114"/>
                  <a:pt x="86" y="116"/>
                </a:cubicBezTo>
                <a:cubicBezTo>
                  <a:pt x="79" y="128"/>
                  <a:pt x="66" y="136"/>
                  <a:pt x="50" y="138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43" y="138"/>
                  <a:pt x="43" y="138"/>
                  <a:pt x="43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7" y="393"/>
                  <a:pt x="213" y="599"/>
                  <a:pt x="468" y="606"/>
                </a:cubicBezTo>
                <a:cubicBezTo>
                  <a:pt x="468" y="558"/>
                  <a:pt x="468" y="558"/>
                  <a:pt x="468" y="558"/>
                </a:cubicBezTo>
                <a:cubicBezTo>
                  <a:pt x="467" y="553"/>
                  <a:pt x="465" y="546"/>
                  <a:pt x="460" y="543"/>
                </a:cubicBezTo>
                <a:cubicBezTo>
                  <a:pt x="455" y="540"/>
                  <a:pt x="449" y="540"/>
                  <a:pt x="442" y="544"/>
                </a:cubicBezTo>
                <a:cubicBezTo>
                  <a:pt x="439" y="545"/>
                  <a:pt x="409" y="561"/>
                  <a:pt x="392" y="561"/>
                </a:cubicBezTo>
                <a:cubicBezTo>
                  <a:pt x="358" y="561"/>
                  <a:pt x="330" y="529"/>
                  <a:pt x="330" y="490"/>
                </a:cubicBezTo>
                <a:cubicBezTo>
                  <a:pt x="330" y="452"/>
                  <a:pt x="358" y="420"/>
                  <a:pt x="392" y="420"/>
                </a:cubicBezTo>
                <a:close/>
              </a:path>
            </a:pathLst>
          </a:custGeom>
          <a:solidFill>
            <a:srgbClr val="335379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42000"/>
              </a:lnSpc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29426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10" name="Group 35"/>
          <p:cNvGrpSpPr/>
          <p:nvPr/>
        </p:nvGrpSpPr>
        <p:grpSpPr>
          <a:xfrm>
            <a:off x="4216399" y="2346719"/>
            <a:ext cx="747713" cy="192088"/>
            <a:chOff x="2925773" y="2095999"/>
            <a:chExt cx="1336765" cy="343013"/>
          </a:xfrm>
        </p:grpSpPr>
        <p:cxnSp>
          <p:nvCxnSpPr>
            <p:cNvPr id="11" name="Straight Connector 36"/>
            <p:cNvCxnSpPr/>
            <p:nvPr>
              <p:custDataLst>
                <p:tags r:id="rId4"/>
              </p:custDataLst>
            </p:nvPr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37"/>
            <p:cNvCxnSpPr/>
            <p:nvPr>
              <p:custDataLst>
                <p:tags r:id="rId5"/>
              </p:custDataLst>
            </p:nvPr>
          </p:nvCxnSpPr>
          <p:spPr>
            <a:xfrm flipH="1">
              <a:off x="2925773" y="2095999"/>
              <a:ext cx="9946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8"/>
          <p:cNvGrpSpPr/>
          <p:nvPr/>
        </p:nvGrpSpPr>
        <p:grpSpPr>
          <a:xfrm flipH="1">
            <a:off x="7167562" y="2346719"/>
            <a:ext cx="746125" cy="192088"/>
            <a:chOff x="2925773" y="2095999"/>
            <a:chExt cx="1336765" cy="343013"/>
          </a:xfrm>
        </p:grpSpPr>
        <p:cxnSp>
          <p:nvCxnSpPr>
            <p:cNvPr id="14" name="Straight Connector 39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9050">
              <a:solidFill>
                <a:srgbClr val="446F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40"/>
            <p:cNvCxnSpPr/>
            <p:nvPr/>
          </p:nvCxnSpPr>
          <p:spPr>
            <a:xfrm flipH="1">
              <a:off x="2925773" y="2095999"/>
              <a:ext cx="994615" cy="0"/>
            </a:xfrm>
            <a:prstGeom prst="straightConnector1">
              <a:avLst/>
            </a:prstGeom>
            <a:ln w="19050">
              <a:solidFill>
                <a:srgbClr val="446FA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1"/>
          <p:cNvGrpSpPr/>
          <p:nvPr/>
        </p:nvGrpSpPr>
        <p:grpSpPr>
          <a:xfrm rot="10800000">
            <a:off x="7167562" y="4724794"/>
            <a:ext cx="746125" cy="190500"/>
            <a:chOff x="2925773" y="2095999"/>
            <a:chExt cx="1336765" cy="343013"/>
          </a:xfrm>
        </p:grpSpPr>
        <p:cxnSp>
          <p:nvCxnSpPr>
            <p:cNvPr id="17" name="Straight Connector 42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9050">
              <a:solidFill>
                <a:srgbClr val="446F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43"/>
            <p:cNvCxnSpPr/>
            <p:nvPr/>
          </p:nvCxnSpPr>
          <p:spPr>
            <a:xfrm flipH="1">
              <a:off x="2925773" y="2095999"/>
              <a:ext cx="994615" cy="0"/>
            </a:xfrm>
            <a:prstGeom prst="straightConnector1">
              <a:avLst/>
            </a:prstGeom>
            <a:ln w="19050">
              <a:solidFill>
                <a:srgbClr val="446FA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4"/>
          <p:cNvGrpSpPr/>
          <p:nvPr/>
        </p:nvGrpSpPr>
        <p:grpSpPr>
          <a:xfrm rot="-10800000" flipH="1">
            <a:off x="4216399" y="4724794"/>
            <a:ext cx="747713" cy="190500"/>
            <a:chOff x="2925773" y="2095999"/>
            <a:chExt cx="1336765" cy="343013"/>
          </a:xfrm>
        </p:grpSpPr>
        <p:cxnSp>
          <p:nvCxnSpPr>
            <p:cNvPr id="20" name="Straight Connector 45"/>
            <p:cNvCxnSpPr/>
            <p:nvPr/>
          </p:nvCxnSpPr>
          <p:spPr>
            <a:xfrm flipH="1" flipV="1">
              <a:off x="3919525" y="2095999"/>
              <a:ext cx="343013" cy="343013"/>
            </a:xfrm>
            <a:prstGeom prst="line">
              <a:avLst/>
            </a:prstGeom>
            <a:ln w="19050">
              <a:solidFill>
                <a:srgbClr val="446F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6"/>
            <p:cNvCxnSpPr/>
            <p:nvPr/>
          </p:nvCxnSpPr>
          <p:spPr>
            <a:xfrm flipH="1">
              <a:off x="2925773" y="2095999"/>
              <a:ext cx="994615" cy="0"/>
            </a:xfrm>
            <a:prstGeom prst="straightConnector1">
              <a:avLst/>
            </a:prstGeom>
            <a:ln w="19050">
              <a:solidFill>
                <a:srgbClr val="446FA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2806090" y="2080815"/>
            <a:ext cx="1410308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2000"/>
              </a:lnSpc>
            </a:pPr>
            <a:r>
              <a:rPr lang="zh-CN" altLang="en-US" dirty="0">
                <a:solidFill>
                  <a:srgbClr val="29426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分体设计</a:t>
            </a:r>
            <a:endParaRPr lang="zh-CN" altLang="en-US" dirty="0">
              <a:solidFill>
                <a:srgbClr val="29426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8133" y="2565716"/>
            <a:ext cx="3308892" cy="702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42000"/>
              </a:lnSpc>
            </a:pPr>
            <a:r>
              <a:rPr lang="zh-CN" altLang="en-US" sz="1400" dirty="0">
                <a:solidFill>
                  <a:srgbClr val="29426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对每一块内容进行单独设计，进行基础实现</a:t>
            </a:r>
            <a:endParaRPr lang="zh-CN" altLang="en-US" sz="1400" dirty="0">
              <a:solidFill>
                <a:srgbClr val="29426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06090" y="4086385"/>
            <a:ext cx="1410308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2000"/>
              </a:lnSpc>
            </a:pPr>
            <a:r>
              <a:rPr lang="zh-CN" altLang="en-US" dirty="0">
                <a:solidFill>
                  <a:srgbClr val="29426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模块关联</a:t>
            </a:r>
            <a:endParaRPr lang="zh-CN" altLang="en-US" dirty="0">
              <a:solidFill>
                <a:srgbClr val="29426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8133" y="4534456"/>
            <a:ext cx="3308892" cy="702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42000"/>
              </a:lnSpc>
            </a:pPr>
            <a:r>
              <a:rPr lang="zh-CN" altLang="en-US" sz="1400" dirty="0">
                <a:solidFill>
                  <a:srgbClr val="29426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对所负责模块分别进行实现后，寻找模块之间联系</a:t>
            </a:r>
            <a:endParaRPr lang="zh-CN" altLang="en-US" sz="1400" dirty="0">
              <a:solidFill>
                <a:srgbClr val="29426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04660" y="2501856"/>
            <a:ext cx="3308892" cy="702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42000"/>
              </a:lnSpc>
            </a:pPr>
            <a:r>
              <a:rPr lang="zh-CN" altLang="en-US" sz="1400" dirty="0">
                <a:solidFill>
                  <a:srgbClr val="29426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经过实现基本方法，完善模块功能的基础上，尝试寻找更优的实现方法</a:t>
            </a:r>
            <a:endParaRPr lang="zh-CN" altLang="en-US" sz="1400" dirty="0">
              <a:solidFill>
                <a:srgbClr val="29426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81627" y="4106034"/>
            <a:ext cx="1410308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2000"/>
              </a:lnSpc>
            </a:pPr>
            <a:r>
              <a:rPr lang="zh-CN" altLang="en-US" dirty="0">
                <a:solidFill>
                  <a:srgbClr val="29426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代码整合</a:t>
            </a:r>
            <a:endParaRPr lang="zh-CN" altLang="en-US" dirty="0">
              <a:solidFill>
                <a:srgbClr val="29426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81627" y="4475391"/>
            <a:ext cx="3308892" cy="396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42000"/>
              </a:lnSpc>
            </a:pPr>
            <a:r>
              <a:rPr lang="zh-CN" altLang="en-US" sz="1400" dirty="0">
                <a:solidFill>
                  <a:srgbClr val="29426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将代码互相整合</a:t>
            </a:r>
            <a:endParaRPr lang="zh-CN" altLang="en-US" sz="1400" dirty="0">
              <a:solidFill>
                <a:srgbClr val="29426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30" name="图片 29" descr="校徽文字蓝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810" y="900430"/>
            <a:ext cx="2240915" cy="8978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097545" y="2080815"/>
            <a:ext cx="1410308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2000"/>
              </a:lnSpc>
            </a:pPr>
            <a:r>
              <a:rPr lang="zh-CN" altLang="en-US" dirty="0">
                <a:solidFill>
                  <a:srgbClr val="29426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优化</a:t>
            </a:r>
            <a:endParaRPr lang="zh-CN" altLang="en-US" dirty="0">
              <a:solidFill>
                <a:srgbClr val="29426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图片上传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任意多边形: 形状 20"/>
          <p:cNvSpPr/>
          <p:nvPr>
            <p:custDataLst>
              <p:tags r:id="rId4"/>
            </p:custDataLst>
          </p:nvPr>
        </p:nvSpPr>
        <p:spPr>
          <a:xfrm>
            <a:off x="6086475" y="1229995"/>
            <a:ext cx="5079365" cy="4414520"/>
          </a:xfrm>
          <a:custGeom>
            <a:avLst/>
            <a:gdLst>
              <a:gd name="connsiteX0" fmla="*/ 0 w 2476500"/>
              <a:gd name="connsiteY0" fmla="*/ 0 h 1800720"/>
              <a:gd name="connsiteX1" fmla="*/ 2476500 w 2476500"/>
              <a:gd name="connsiteY1" fmla="*/ 0 h 1800720"/>
              <a:gd name="connsiteX2" fmla="*/ 2476500 w 2476500"/>
              <a:gd name="connsiteY2" fmla="*/ 1800720 h 1800720"/>
              <a:gd name="connsiteX3" fmla="*/ 0 w 2476500"/>
              <a:gd name="connsiteY3" fmla="*/ 1800720 h 1800720"/>
              <a:gd name="connsiteX4" fmla="*/ 0 w 2476500"/>
              <a:gd name="connsiteY4" fmla="*/ 0 h 180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800720">
                <a:moveTo>
                  <a:pt x="0" y="0"/>
                </a:moveTo>
                <a:lnTo>
                  <a:pt x="2476500" y="0"/>
                </a:lnTo>
                <a:lnTo>
                  <a:pt x="2476500" y="1800720"/>
                </a:lnTo>
                <a:lnTo>
                  <a:pt x="0" y="180072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38100">
            <a:solidFill>
              <a:schemeClr val="accent1"/>
            </a:solidFill>
          </a:ln>
          <a:effectLst>
            <a:outerShdw blurRad="114300" dist="88900" dir="2700000" algn="tl" rotWithShape="0">
              <a:srgbClr val="295D6D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zh-CN" altLang="en-US" dirty="0">
              <a:solidFill>
                <a:schemeClr val="dk1"/>
              </a:solidFill>
              <a:sym typeface="思源黑体 CN Light" panose="020B0300000000000000" pitchFamily="34" charset="-122"/>
            </a:endParaRPr>
          </a:p>
          <a:p>
            <a:pPr lvl="1"/>
            <a:endParaRPr lang="zh-CN" altLang="en-US" dirty="0">
              <a:solidFill>
                <a:schemeClr val="dk1"/>
              </a:solidFill>
              <a:sym typeface="思源黑体 CN Light" panose="020B03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54850" y="1837690"/>
            <a:ext cx="3136265" cy="2844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2000"/>
              </a:lnSpc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将前端获取的图片数据取回之后先对文件格式进行验证，主要是对文件后缀名的判别，确定是图片格式之后将其保存下来，然后返回上传成功提示，将图片路径传给需要的模块，如果不是图片格式就返回不是允许的文件类型。如果请求中未获得到任何文件信息，就要返回一个未选择文件的反馈信息。</a:t>
            </a:r>
            <a:endParaRPr kumimoji="0" lang="zh-CN" altLang="en-US" sz="1400" b="0" i="0" u="none" strike="noStrike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35" name="Group 30"/>
          <p:cNvGrpSpPr>
            <a:grpSpLocks noChangeAspect="1"/>
          </p:cNvGrpSpPr>
          <p:nvPr/>
        </p:nvGrpSpPr>
        <p:grpSpPr>
          <a:xfrm>
            <a:off x="6080016" y="1221820"/>
            <a:ext cx="716610" cy="615948"/>
            <a:chOff x="3440113" y="1050925"/>
            <a:chExt cx="390525" cy="333376"/>
          </a:xfrm>
          <a:solidFill>
            <a:srgbClr val="335379"/>
          </a:solidFill>
        </p:grpSpPr>
        <p:sp>
          <p:nvSpPr>
            <p:cNvPr id="36" name="Freeform 8"/>
            <p:cNvSpPr/>
            <p:nvPr>
              <p:custDataLst>
                <p:tags r:id="rId5"/>
              </p:custDataLst>
            </p:nvPr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9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1" name="Freeform 13"/>
            <p:cNvSpPr/>
            <p:nvPr>
              <p:custDataLst>
                <p:tags r:id="rId10"/>
              </p:custDataLst>
            </p:nvPr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6" name="图片 15" descr="校徽文字蓝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" y="1176020"/>
            <a:ext cx="1829435" cy="732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2040" y="914400"/>
            <a:ext cx="3368040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3780" y="65406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用户反馈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任意多边形: 形状 20"/>
          <p:cNvSpPr/>
          <p:nvPr>
            <p:custDataLst>
              <p:tags r:id="rId4"/>
            </p:custDataLst>
          </p:nvPr>
        </p:nvSpPr>
        <p:spPr>
          <a:xfrm>
            <a:off x="6086475" y="1229995"/>
            <a:ext cx="5079365" cy="4414520"/>
          </a:xfrm>
          <a:custGeom>
            <a:avLst/>
            <a:gdLst>
              <a:gd name="connsiteX0" fmla="*/ 0 w 2476500"/>
              <a:gd name="connsiteY0" fmla="*/ 0 h 1800720"/>
              <a:gd name="connsiteX1" fmla="*/ 2476500 w 2476500"/>
              <a:gd name="connsiteY1" fmla="*/ 0 h 1800720"/>
              <a:gd name="connsiteX2" fmla="*/ 2476500 w 2476500"/>
              <a:gd name="connsiteY2" fmla="*/ 1800720 h 1800720"/>
              <a:gd name="connsiteX3" fmla="*/ 0 w 2476500"/>
              <a:gd name="connsiteY3" fmla="*/ 1800720 h 1800720"/>
              <a:gd name="connsiteX4" fmla="*/ 0 w 2476500"/>
              <a:gd name="connsiteY4" fmla="*/ 0 h 180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800720">
                <a:moveTo>
                  <a:pt x="0" y="0"/>
                </a:moveTo>
                <a:lnTo>
                  <a:pt x="2476500" y="0"/>
                </a:lnTo>
                <a:lnTo>
                  <a:pt x="2476500" y="1800720"/>
                </a:lnTo>
                <a:lnTo>
                  <a:pt x="0" y="180072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38100">
            <a:solidFill>
              <a:schemeClr val="accent1"/>
            </a:solidFill>
          </a:ln>
          <a:effectLst>
            <a:outerShdw blurRad="114300" dist="88900" dir="2700000" algn="tl" rotWithShape="0">
              <a:srgbClr val="295D6D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zh-CN" altLang="en-US" dirty="0">
              <a:solidFill>
                <a:schemeClr val="dk1"/>
              </a:solidFill>
              <a:sym typeface="思源黑体 CN Light" panose="020B0300000000000000" pitchFamily="34" charset="-122"/>
            </a:endParaRPr>
          </a:p>
          <a:p>
            <a:pPr lvl="1"/>
            <a:endParaRPr lang="zh-CN" altLang="en-US" dirty="0">
              <a:solidFill>
                <a:schemeClr val="dk1"/>
              </a:solidFill>
              <a:sym typeface="思源黑体 CN Light" panose="020B03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54850" y="1837690"/>
            <a:ext cx="3136265" cy="2844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2000"/>
              </a:lnSpc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对于一个可持续发展的系统来说，对于用户的体验一定要注重，而且对于深度学习来说，用户的反馈也是重要的可以学习的数据。所以我们设置了这一模块，来采集用户上传的数据。通过在结果显示页面提供一个表单填写，获取到用户的系统使用反馈，将其存储到数据库中，然后通过后台管理查看用户反馈。</a:t>
            </a:r>
            <a:endParaRPr kumimoji="0" lang="zh-CN" altLang="en-US" sz="1400" b="0" i="0" u="none" strike="noStrike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grpSp>
        <p:nvGrpSpPr>
          <p:cNvPr id="35" name="Group 30"/>
          <p:cNvGrpSpPr>
            <a:grpSpLocks noChangeAspect="1"/>
          </p:cNvGrpSpPr>
          <p:nvPr/>
        </p:nvGrpSpPr>
        <p:grpSpPr>
          <a:xfrm>
            <a:off x="6080016" y="1221820"/>
            <a:ext cx="716610" cy="615948"/>
            <a:chOff x="3440113" y="1050925"/>
            <a:chExt cx="390525" cy="333376"/>
          </a:xfrm>
          <a:solidFill>
            <a:srgbClr val="335379"/>
          </a:solidFill>
        </p:grpSpPr>
        <p:sp>
          <p:nvSpPr>
            <p:cNvPr id="36" name="Freeform 8"/>
            <p:cNvSpPr/>
            <p:nvPr>
              <p:custDataLst>
                <p:tags r:id="rId5"/>
              </p:custDataLst>
            </p:nvPr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9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1" name="Freeform 13"/>
            <p:cNvSpPr/>
            <p:nvPr>
              <p:custDataLst>
                <p:tags r:id="rId10"/>
              </p:custDataLst>
            </p:nvPr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dk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6" name="图片 15" descr="校徽文字蓝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" y="1176020"/>
            <a:ext cx="1829435" cy="732790"/>
          </a:xfrm>
          <a:prstGeom prst="rect">
            <a:avLst/>
          </a:prstGeom>
        </p:spPr>
      </p:pic>
      <p:pic>
        <p:nvPicPr>
          <p:cNvPr id="27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3560" y="1908810"/>
            <a:ext cx="3436620" cy="440309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3780" y="65406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后台管理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6" name="图片 15" descr="校徽文字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" y="1176020"/>
            <a:ext cx="1829435" cy="732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1816735"/>
            <a:ext cx="5873750" cy="386143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3967788" y="2333971"/>
            <a:ext cx="425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spc="300" dirty="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Light" panose="020B0300000000000000" pitchFamily="34" charset="-122"/>
              </a:rPr>
              <a:t>PART 01</a:t>
            </a:r>
            <a:endParaRPr lang="en-US" altLang="zh-CN" sz="6000" spc="300" dirty="0">
              <a:solidFill>
                <a:schemeClr val="l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3" name="图片 2" descr="校徽文字白正确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310" y="433070"/>
            <a:ext cx="2219960" cy="8896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400" y="147320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43255" y="1322705"/>
            <a:ext cx="5605145" cy="130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2000"/>
              </a:lnSpc>
            </a:pPr>
            <a:r>
              <a:rPr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思源黑体 CN Light" panose="020B0300000000000000" pitchFamily="34" charset="-122"/>
              </a:rPr>
              <a:t>Part   04</a:t>
            </a:r>
            <a:endParaRPr lang="en-US" altLang="zh-CN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  <a:sym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69905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2400" y="663384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69905" y="257175"/>
            <a:ext cx="1269365" cy="10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55" y="367030"/>
            <a:ext cx="2240915" cy="89789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3794125" y="3106420"/>
            <a:ext cx="4982210" cy="1388110"/>
          </a:xfrm>
          <a:prstGeom prst="roundRect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40200" y="3477895"/>
            <a:ext cx="42564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网页前端设计</a:t>
            </a:r>
            <a:endParaRPr lang="zh-CN" altLang="en-US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190" y="14732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400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829415" y="5982970"/>
            <a:ext cx="109855" cy="650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5049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flipV="1">
            <a:off x="1873250" y="846455"/>
            <a:ext cx="9742805" cy="8636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1340" y="623570"/>
            <a:ext cx="274764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Bootstrap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模板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8510" y="2919730"/>
            <a:ext cx="7360285" cy="7029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555" y="932815"/>
            <a:ext cx="2095500" cy="8394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209165" y="3366770"/>
            <a:ext cx="77743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 </a:t>
            </a:r>
            <a:r>
              <a:rPr lang="en-US" altLang="zh-CN" sz="2400"/>
              <a:t>     </a:t>
            </a:r>
            <a:r>
              <a:rPr lang="zh-CN" altLang="en-US" sz="2400"/>
              <a:t>Bootstrap 是用于开发响应迅速、移动优先网站的受欢迎的集HTML、CSS和JS于一体的框架，我们要实现的是</a:t>
            </a:r>
            <a:r>
              <a:rPr lang="zh-CN" altLang="en-US" sz="2400">
                <a:sym typeface="+mn-ea"/>
              </a:rPr>
              <a:t>主要在移动端运行的下拉式响应网页，Bootstrap比较</a:t>
            </a:r>
            <a:r>
              <a:rPr lang="zh-CN" altLang="en-US" sz="2400"/>
              <a:t>适用。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 </a:t>
            </a:r>
            <a:r>
              <a:rPr lang="en-US" altLang="zh-CN" sz="2400"/>
              <a:t>      </a:t>
            </a:r>
            <a:r>
              <a:rPr lang="zh-CN" altLang="en-US" sz="2400"/>
              <a:t>我们使用名为Flask-Bootstrap的Flask扩展，</a:t>
            </a:r>
            <a:r>
              <a:rPr lang="zh-CN" altLang="en-US" sz="2400">
                <a:sym typeface="+mn-ea"/>
              </a:rPr>
              <a:t>在程序中集成Bootstrap，</a:t>
            </a:r>
            <a:r>
              <a:rPr lang="zh-CN" altLang="en-US" sz="2400"/>
              <a:t>简化了集成过程。</a:t>
            </a:r>
            <a:endParaRPr lang="zh-CN" altLang="en-US" sz="2400"/>
          </a:p>
          <a:p>
            <a:r>
              <a:rPr lang="en-US" altLang="zh-CN" sz="2400"/>
              <a:t> </a:t>
            </a:r>
            <a:endParaRPr lang="en-US" altLang="zh-CN" sz="2400"/>
          </a:p>
        </p:txBody>
      </p:sp>
      <p:sp>
        <p:nvSpPr>
          <p:cNvPr id="16" name="文本框 15"/>
          <p:cNvSpPr txBox="1"/>
          <p:nvPr/>
        </p:nvSpPr>
        <p:spPr>
          <a:xfrm>
            <a:off x="6062980" y="1303020"/>
            <a:ext cx="4796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+mn-ea"/>
              </a:rPr>
              <a:t> </a:t>
            </a:r>
            <a:endParaRPr 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01510" y="3622675"/>
            <a:ext cx="320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+mn-ea"/>
              </a:rPr>
              <a:t> </a:t>
            </a:r>
            <a:endParaRPr lang="en-US"/>
          </a:p>
        </p:txBody>
      </p:sp>
      <p:pic>
        <p:nvPicPr>
          <p:cNvPr id="6" name="图片 5" descr="Bootstr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05" y="622935"/>
            <a:ext cx="433070" cy="433070"/>
          </a:xfrm>
          <a:prstGeom prst="rect">
            <a:avLst/>
          </a:prstGeom>
        </p:spPr>
      </p:pic>
      <p:sp>
        <p:nvSpPr>
          <p:cNvPr id="8" name="任意多边形: 形状 2"/>
          <p:cNvSpPr/>
          <p:nvPr>
            <p:custDataLst>
              <p:tags r:id="rId5"/>
            </p:custDataLst>
          </p:nvPr>
        </p:nvSpPr>
        <p:spPr>
          <a:xfrm rot="10800000" flipH="1">
            <a:off x="584433" y="66237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9" name="图片 8" descr="Bootstr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250" y="1454785"/>
            <a:ext cx="1670050" cy="16700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64991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flipV="1">
            <a:off x="1873250" y="846455"/>
            <a:ext cx="7647940" cy="7620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1340" y="623570"/>
            <a:ext cx="274764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Bootstrap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模板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8510" y="2919730"/>
            <a:ext cx="7360285" cy="7029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0" y="464820"/>
            <a:ext cx="2095500" cy="8394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78510" y="2042160"/>
            <a:ext cx="4853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995045" y="3983990"/>
            <a:ext cx="4796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利用 Jinja2 的模板继承机制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base.html通过继承一个</a:t>
            </a:r>
            <a:r>
              <a:rPr lang="en-US" altLang="zh-CN" b="1">
                <a:solidFill>
                  <a:schemeClr val="tx2">
                    <a:lumMod val="50000"/>
                  </a:schemeClr>
                </a:solidFill>
                <a:sym typeface="+mn-ea"/>
              </a:rPr>
              <a:t>基模板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 bootstrap/base.html，</a:t>
            </a:r>
            <a:r>
              <a:rPr lang="zh-CN" altLang="en-US">
                <a:sym typeface="+mn-ea"/>
              </a:rPr>
              <a:t>即可</a:t>
            </a:r>
            <a:r>
              <a:rPr lang="en-US" altLang="zh-CN">
                <a:sym typeface="+mn-ea"/>
              </a:rPr>
              <a:t>使用 Bootstrap 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2569210"/>
            <a:ext cx="5102225" cy="10534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403975" y="3983990"/>
            <a:ext cx="4581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</a:t>
            </a:r>
            <a:r>
              <a:rPr lang="zh-CN" altLang="en-US">
                <a:sym typeface="+mn-ea"/>
              </a:rPr>
              <a:t>其它页面通过继承</a:t>
            </a:r>
            <a:r>
              <a:rPr lang="en-US" altLang="zh-CN">
                <a:sym typeface="+mn-ea"/>
              </a:rPr>
              <a:t>base.html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chemeClr val="accent4">
                    <a:lumMod val="50000"/>
                  </a:schemeClr>
                </a:solidFill>
                <a:sym typeface="+mn-ea"/>
              </a:rPr>
              <a:t>沿用</a:t>
            </a:r>
            <a:r>
              <a:rPr lang="zh-CN" altLang="en-US">
                <a:sym typeface="+mn-ea"/>
              </a:rPr>
              <a:t>它的内容，并在这个基础上进行</a:t>
            </a:r>
            <a:r>
              <a:rPr lang="zh-CN" altLang="en-US" b="1">
                <a:solidFill>
                  <a:schemeClr val="accent4">
                    <a:lumMod val="50000"/>
                  </a:schemeClr>
                </a:solidFill>
                <a:sym typeface="+mn-ea"/>
              </a:rPr>
              <a:t>修改</a:t>
            </a:r>
            <a:r>
              <a:rPr lang="zh-CN" altLang="en-US">
                <a:sym typeface="+mn-ea"/>
              </a:rPr>
              <a:t>，即可完成新的页面，加快开发时间</a:t>
            </a:r>
            <a:r>
              <a:rPr lang="en-US" altLang="zh-CN">
                <a:sym typeface="+mn-ea"/>
              </a:rPr>
              <a:t>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 b="5588"/>
          <a:stretch>
            <a:fillRect/>
          </a:stretch>
        </p:blipFill>
        <p:spPr>
          <a:xfrm>
            <a:off x="6403975" y="2583815"/>
            <a:ext cx="4725035" cy="1038860"/>
          </a:xfrm>
          <a:prstGeom prst="rect">
            <a:avLst/>
          </a:prstGeom>
        </p:spPr>
      </p:pic>
      <p:pic>
        <p:nvPicPr>
          <p:cNvPr id="6" name="图片 5" descr="Bootstra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865" y="623570"/>
            <a:ext cx="433070" cy="433070"/>
          </a:xfrm>
          <a:prstGeom prst="rect">
            <a:avLst/>
          </a:prstGeom>
        </p:spPr>
      </p:pic>
      <p:sp>
        <p:nvSpPr>
          <p:cNvPr id="8" name="任意多边形: 形状 2"/>
          <p:cNvSpPr/>
          <p:nvPr>
            <p:custDataLst>
              <p:tags r:id="rId7"/>
            </p:custDataLst>
          </p:nvPr>
        </p:nvSpPr>
        <p:spPr>
          <a:xfrm rot="10800000" flipH="1">
            <a:off x="584433" y="66237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9" name="AutoShap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8444" y="1245293"/>
            <a:ext cx="3268228" cy="568776"/>
          </a:xfrm>
          <a:prstGeom prst="homePlate">
            <a:avLst>
              <a:gd name="adj" fmla="val 63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1885" tIns="60942" rIns="121885" bIns="60942" anchor="ctr"/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模板继承机制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flipV="1">
            <a:off x="1873250" y="846455"/>
            <a:ext cx="7647940" cy="7620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1340" y="623570"/>
            <a:ext cx="274764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Bootstrap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模板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8510" y="2919730"/>
            <a:ext cx="7360285" cy="7029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90" y="464820"/>
            <a:ext cx="2095500" cy="8394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78510" y="2042160"/>
            <a:ext cx="4853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68755" y="4841240"/>
            <a:ext cx="4796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+mn-ea"/>
              </a:rPr>
              <a:t> </a:t>
            </a:r>
            <a:endParaRPr 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76045" y="5396865"/>
            <a:ext cx="9488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ym typeface="+mn-ea"/>
              </a:rPr>
              <a:t> base.html</a:t>
            </a:r>
            <a:r>
              <a:rPr lang="zh-CN" altLang="en-US" sz="2400">
                <a:sym typeface="+mn-ea"/>
              </a:rPr>
              <a:t>基础页面中定义的导航条与图标，通过继承被其它页面沿用。</a:t>
            </a:r>
            <a:endParaRPr lang="zh-CN" altLang="en-US" sz="2400">
              <a:sym typeface="+mn-ea"/>
            </a:endParaRPr>
          </a:p>
        </p:txBody>
      </p:sp>
      <p:pic>
        <p:nvPicPr>
          <p:cNvPr id="6" name="图片 5" descr="Bootstr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865" y="623570"/>
            <a:ext cx="433070" cy="433070"/>
          </a:xfrm>
          <a:prstGeom prst="rect">
            <a:avLst/>
          </a:prstGeom>
        </p:spPr>
      </p:pic>
      <p:sp>
        <p:nvSpPr>
          <p:cNvPr id="8" name="任意多边形: 形状 2"/>
          <p:cNvSpPr/>
          <p:nvPr>
            <p:custDataLst>
              <p:tags r:id="rId5"/>
            </p:custDataLst>
          </p:nvPr>
        </p:nvSpPr>
        <p:spPr>
          <a:xfrm rot="10800000" flipH="1">
            <a:off x="584433" y="66237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755" y="2588260"/>
            <a:ext cx="3803650" cy="2392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260" y="1657350"/>
            <a:ext cx="3827145" cy="661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rcRect b="11343"/>
          <a:stretch>
            <a:fillRect/>
          </a:stretch>
        </p:blipFill>
        <p:spPr>
          <a:xfrm>
            <a:off x="6428105" y="1304290"/>
            <a:ext cx="2865755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613535" y="838200"/>
            <a:ext cx="7801610" cy="7620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界面优化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4592868" y="2341021"/>
            <a:ext cx="2953456" cy="2953456"/>
          </a:xfrm>
          <a:prstGeom prst="donut">
            <a:avLst>
              <a:gd name="adj" fmla="val 12516"/>
            </a:avLst>
          </a:prstGeom>
          <a:solidFill>
            <a:srgbClr val="446FA2"/>
          </a:solidFill>
          <a:ln w="1905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2000">
              <a:solidFill>
                <a:srgbClr val="4586BE"/>
              </a:solidFill>
              <a:sym typeface="华文细黑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459643" y="3216261"/>
            <a:ext cx="1219906" cy="1219906"/>
          </a:xfrm>
          <a:prstGeom prst="ellipse">
            <a:avLst/>
          </a:prstGeom>
          <a:solidFill>
            <a:srgbClr val="335379"/>
          </a:solidFill>
          <a:ln w="1905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600" dirty="0">
              <a:solidFill>
                <a:srgbClr val="4586BE"/>
              </a:solidFill>
              <a:latin typeface="+mn-ea"/>
              <a:sym typeface="华文细黑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283078" y="3849910"/>
            <a:ext cx="135813" cy="2"/>
          </a:xfrm>
          <a:prstGeom prst="line">
            <a:avLst/>
          </a:prstGeom>
          <a:noFill/>
          <a:ln>
            <a:noFill/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352240" y="2607411"/>
            <a:ext cx="324097" cy="561356"/>
          </a:xfrm>
          <a:prstGeom prst="line">
            <a:avLst/>
          </a:prstGeom>
          <a:noFill/>
          <a:ln>
            <a:noFill/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462856" y="2607413"/>
            <a:ext cx="324100" cy="561354"/>
          </a:xfrm>
          <a:prstGeom prst="line">
            <a:avLst/>
          </a:prstGeom>
          <a:noFill/>
          <a:ln>
            <a:noFill/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856114" y="3849912"/>
            <a:ext cx="617355" cy="2"/>
          </a:xfrm>
          <a:prstGeom prst="line">
            <a:avLst/>
          </a:prstGeom>
          <a:noFill/>
          <a:ln>
            <a:noFill/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379526" y="4386730"/>
            <a:ext cx="83330" cy="144326"/>
          </a:xfrm>
          <a:prstGeom prst="line">
            <a:avLst/>
          </a:prstGeom>
          <a:noFill/>
          <a:ln>
            <a:noFill/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5676337" y="4386728"/>
            <a:ext cx="83325" cy="144328"/>
          </a:xfrm>
          <a:prstGeom prst="line">
            <a:avLst/>
          </a:prstGeom>
          <a:noFill/>
          <a:ln>
            <a:noFill/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033423" y="2014314"/>
            <a:ext cx="4065548" cy="3623800"/>
            <a:chOff x="4055758" y="2034222"/>
            <a:chExt cx="4020878" cy="3583984"/>
          </a:xfrm>
        </p:grpSpPr>
        <p:sp>
          <p:nvSpPr>
            <p:cNvPr id="15" name="椭圆 14"/>
            <p:cNvSpPr/>
            <p:nvPr>
              <p:custDataLst>
                <p:tags r:id="rId4"/>
              </p:custDataLst>
            </p:nvPr>
          </p:nvSpPr>
          <p:spPr>
            <a:xfrm>
              <a:off x="4055758" y="3424313"/>
              <a:ext cx="803802" cy="80380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458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4586B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06</a:t>
              </a:r>
              <a:endParaRPr lang="en-US" altLang="zh-CN" dirty="0">
                <a:solidFill>
                  <a:srgbClr val="4586B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5"/>
              </p:custDataLst>
            </p:nvPr>
          </p:nvSpPr>
          <p:spPr>
            <a:xfrm>
              <a:off x="4858328" y="2034222"/>
              <a:ext cx="803802" cy="80380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458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4586B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华文细黑" panose="02010600040101010101" pitchFamily="2" charset="-122"/>
                </a:rPr>
                <a:t>01</a:t>
              </a:r>
              <a:endParaRPr lang="en-US" altLang="zh-CN" dirty="0">
                <a:solidFill>
                  <a:srgbClr val="4586B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6"/>
              </p:custDataLst>
            </p:nvPr>
          </p:nvSpPr>
          <p:spPr>
            <a:xfrm>
              <a:off x="6470265" y="2034222"/>
              <a:ext cx="803802" cy="80380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458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4586B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02</a:t>
              </a:r>
              <a:endParaRPr lang="en-US" altLang="zh-CN" dirty="0">
                <a:solidFill>
                  <a:srgbClr val="4586B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7"/>
              </p:custDataLst>
            </p:nvPr>
          </p:nvSpPr>
          <p:spPr>
            <a:xfrm>
              <a:off x="7272834" y="3424313"/>
              <a:ext cx="803802" cy="80380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458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4586B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03</a:t>
              </a:r>
              <a:endParaRPr lang="en-US" altLang="zh-CN" dirty="0">
                <a:solidFill>
                  <a:srgbClr val="4586B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8"/>
              </p:custDataLst>
            </p:nvPr>
          </p:nvSpPr>
          <p:spPr>
            <a:xfrm>
              <a:off x="6470265" y="4814404"/>
              <a:ext cx="803802" cy="80380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458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4586B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04</a:t>
              </a:r>
              <a:endParaRPr lang="en-US" altLang="zh-CN" dirty="0">
                <a:solidFill>
                  <a:srgbClr val="4586B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椭圆 19"/>
            <p:cNvSpPr/>
            <p:nvPr>
              <p:custDataLst>
                <p:tags r:id="rId9"/>
              </p:custDataLst>
            </p:nvPr>
          </p:nvSpPr>
          <p:spPr>
            <a:xfrm>
              <a:off x="4858328" y="4814404"/>
              <a:ext cx="803802" cy="803802"/>
            </a:xfrm>
            <a:prstGeom prst="ellipse">
              <a:avLst/>
            </a:prstGeom>
            <a:solidFill>
              <a:schemeClr val="lt1"/>
            </a:solidFill>
            <a:ln w="76200">
              <a:solidFill>
                <a:srgbClr val="458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4586BE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05</a:t>
              </a:r>
              <a:endParaRPr lang="en-US" altLang="zh-CN" dirty="0">
                <a:solidFill>
                  <a:srgbClr val="4586B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1" name="椭圆 22"/>
          <p:cNvSpPr/>
          <p:nvPr>
            <p:custDataLst>
              <p:tags r:id="rId10"/>
            </p:custDataLst>
          </p:nvPr>
        </p:nvSpPr>
        <p:spPr>
          <a:xfrm>
            <a:off x="5674754" y="3456367"/>
            <a:ext cx="793310" cy="722764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4586BE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1517499" y="3428969"/>
            <a:ext cx="2252206" cy="484505"/>
          </a:xfrm>
          <a:prstGeom prst="rect">
            <a:avLst/>
          </a:prstGeom>
          <a:solidFill>
            <a:srgbClr val="446FA2"/>
          </a:solidFill>
        </p:spPr>
        <p:txBody>
          <a:bodyPr wrap="square">
            <a:spAutoFit/>
          </a:bodyPr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导航栏添加图标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2127382" y="2014537"/>
            <a:ext cx="2252206" cy="484505"/>
          </a:xfrm>
          <a:prstGeom prst="rect">
            <a:avLst/>
          </a:prstGeom>
          <a:solidFill>
            <a:srgbClr val="335379"/>
          </a:solidFill>
        </p:spPr>
        <p:txBody>
          <a:bodyPr wrap="square">
            <a:spAutoFit/>
          </a:bodyPr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添加背景图片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2012837" y="5062012"/>
            <a:ext cx="2252206" cy="484505"/>
          </a:xfrm>
          <a:prstGeom prst="rect">
            <a:avLst/>
          </a:prstGeom>
          <a:solidFill>
            <a:srgbClr val="335379"/>
          </a:solidFill>
        </p:spPr>
        <p:txBody>
          <a:bodyPr wrap="square">
            <a:spAutoFit/>
          </a:bodyPr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修改组件边距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8363542" y="3441339"/>
            <a:ext cx="2252206" cy="484505"/>
          </a:xfrm>
          <a:prstGeom prst="rect">
            <a:avLst/>
          </a:prstGeom>
          <a:solidFill>
            <a:srgbClr val="446FA2"/>
          </a:solidFill>
        </p:spPr>
        <p:txBody>
          <a:bodyPr wrap="square">
            <a:spAutoFit/>
          </a:bodyPr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增加</a:t>
            </a:r>
            <a:r>
              <a:rPr lang="en-US" altLang="zh-CN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fafa</a:t>
            </a: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图标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7679279" y="2034222"/>
            <a:ext cx="2252206" cy="484505"/>
          </a:xfrm>
          <a:prstGeom prst="rect">
            <a:avLst/>
          </a:prstGeom>
          <a:solidFill>
            <a:srgbClr val="335379"/>
          </a:solidFill>
        </p:spPr>
        <p:txBody>
          <a:bodyPr wrap="square">
            <a:spAutoFit/>
          </a:bodyPr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设置表单透明度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6"/>
            </p:custDataLst>
          </p:nvPr>
        </p:nvSpPr>
        <p:spPr>
          <a:xfrm>
            <a:off x="7679279" y="5062012"/>
            <a:ext cx="2252206" cy="484505"/>
          </a:xfrm>
          <a:prstGeom prst="rect">
            <a:avLst/>
          </a:prstGeom>
          <a:solidFill>
            <a:srgbClr val="335379"/>
          </a:solidFill>
        </p:spPr>
        <p:txBody>
          <a:bodyPr wrap="square">
            <a:spAutoFit/>
          </a:bodyPr>
          <a:lstStyle/>
          <a:p>
            <a:pPr algn="ctr">
              <a:lnSpc>
                <a:spcPct val="142000"/>
              </a:lnSpc>
            </a:pPr>
            <a:r>
              <a:rPr lang="zh-CN" altLang="en-US" dirty="0">
                <a:solidFill>
                  <a:schemeClr val="l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黑体 CN Light" panose="020B0300000000000000" pitchFamily="34" charset="-122"/>
              </a:rPr>
              <a:t>设置文字框颜色</a:t>
            </a:r>
            <a:endParaRPr lang="zh-CN" altLang="en-US" dirty="0">
              <a:solidFill>
                <a:schemeClr val="l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8" name="图片 27" descr="校徽文字蓝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5145" y="427355"/>
            <a:ext cx="2240915" cy="8978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物理视图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761" y="1401572"/>
            <a:ext cx="8800348" cy="4785561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flipV="1">
            <a:off x="1472565" y="842010"/>
            <a:ext cx="7921625" cy="7620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界面展示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8510" y="2919730"/>
            <a:ext cx="7360285" cy="7029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190" y="445135"/>
            <a:ext cx="2095500" cy="839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90" y="1427480"/>
            <a:ext cx="2393950" cy="4318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65" y="1427480"/>
            <a:ext cx="2398395" cy="4317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945" y="1428115"/>
            <a:ext cx="2435225" cy="4429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6055" y="1427480"/>
            <a:ext cx="2459990" cy="44297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flipV="1">
            <a:off x="1472565" y="842010"/>
            <a:ext cx="7921625" cy="7620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670" y="652780"/>
            <a:ext cx="244221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登录注册流程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8510" y="2919730"/>
            <a:ext cx="7360285" cy="70294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  <a:p>
            <a:pPr algn="ctr">
              <a:lnSpc>
                <a:spcPct val="142000"/>
              </a:lnSpc>
            </a:pPr>
            <a:endParaRPr kumimoji="0" lang="zh-CN" altLang="en-US" sz="1400" b="0" i="0" u="none" strike="noStrike" kern="1200" cap="none" spc="0" normalizeH="0" baseline="0" noProof="0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sym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190" y="445135"/>
            <a:ext cx="2095500" cy="839470"/>
          </a:xfrm>
          <a:prstGeom prst="rect">
            <a:avLst/>
          </a:prstGeom>
        </p:spPr>
      </p:pic>
      <p:pic>
        <p:nvPicPr>
          <p:cNvPr id="9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70" y="1061720"/>
            <a:ext cx="3472815" cy="5159375"/>
          </a:xfrm>
          <a:prstGeom prst="rect">
            <a:avLst/>
          </a:prstGeom>
        </p:spPr>
      </p:pic>
      <p:pic>
        <p:nvPicPr>
          <p:cNvPr id="13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845" y="918210"/>
            <a:ext cx="3276600" cy="5153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04670" y="6044565"/>
            <a:ext cx="1824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登录模块流程图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43370" y="6044565"/>
            <a:ext cx="1824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注册模块流程图</a:t>
            </a:r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flipV="1">
            <a:off x="1472565" y="842010"/>
            <a:ext cx="7921625" cy="76200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670" y="652780"/>
            <a:ext cx="244221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数据库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1" name="图片 20" descr="校徽文字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190" y="445135"/>
            <a:ext cx="2095500" cy="839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21200" y="3812540"/>
            <a:ext cx="2635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用户数据库设计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4613910" y="5565140"/>
            <a:ext cx="2451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用户数据库截图</a:t>
            </a:r>
            <a:endParaRPr lang="zh-CN" altLang="en-US" sz="2400"/>
          </a:p>
        </p:txBody>
      </p:sp>
      <p:pic>
        <p:nvPicPr>
          <p:cNvPr id="7" name="图片 1" descr="IMG_256"/>
          <p:cNvPicPr>
            <a:picLocks noChangeAspect="1"/>
          </p:cNvPicPr>
          <p:nvPr/>
        </p:nvPicPr>
        <p:blipFill>
          <a:blip r:embed="rId5"/>
          <a:srcRect r="17428"/>
          <a:stretch>
            <a:fillRect/>
          </a:stretch>
        </p:blipFill>
        <p:spPr>
          <a:xfrm>
            <a:off x="3166110" y="1284605"/>
            <a:ext cx="4904105" cy="2344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30" y="4439285"/>
            <a:ext cx="10569575" cy="67437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燕尾形 12"/>
          <p:cNvSpPr/>
          <p:nvPr/>
        </p:nvSpPr>
        <p:spPr>
          <a:xfrm>
            <a:off x="1758315" y="0"/>
            <a:ext cx="6606540" cy="6858000"/>
          </a:xfrm>
          <a:prstGeom prst="chevron">
            <a:avLst/>
          </a:prstGeom>
          <a:solidFill>
            <a:srgbClr val="005D8B">
              <a:alpha val="50000"/>
            </a:srgbClr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9"/>
          <p:cNvSpPr/>
          <p:nvPr/>
        </p:nvSpPr>
        <p:spPr>
          <a:xfrm>
            <a:off x="1047750" y="0"/>
            <a:ext cx="6606540" cy="6858000"/>
          </a:xfrm>
          <a:prstGeom prst="chevron">
            <a:avLst/>
          </a:prstGeom>
          <a:solidFill>
            <a:schemeClr val="bg1">
              <a:alpha val="58000"/>
            </a:schemeClr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>
            <p:custDataLst>
              <p:tags r:id="rId1"/>
            </p:custDataLst>
          </p:nvPr>
        </p:nvSpPr>
        <p:spPr>
          <a:xfrm>
            <a:off x="0" y="-13970"/>
            <a:ext cx="6953250" cy="6866890"/>
          </a:xfrm>
          <a:prstGeom prst="homePlate">
            <a:avLst/>
          </a:prstGeom>
          <a:solidFill>
            <a:srgbClr val="A0141A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70724" y="3095991"/>
            <a:ext cx="46377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感谢观看！</a:t>
            </a:r>
            <a:endParaRPr lang="zh-CN" altLang="en-US" sz="3600" b="1" spc="300" dirty="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校徽文字白正确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890" y="314960"/>
            <a:ext cx="2219960" cy="889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484414" y="445306"/>
            <a:ext cx="11223172" cy="596738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14300" dist="88900" dir="2700000" algn="tl" rotWithShape="0">
              <a:schemeClr val="accent1">
                <a:lumMod val="5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295D6D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72875" y="854051"/>
            <a:ext cx="10234711" cy="60349"/>
          </a:xfrm>
          <a:prstGeom prst="rect">
            <a:avLst/>
          </a:pr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任意多边形: 形状 2"/>
          <p:cNvSpPr/>
          <p:nvPr>
            <p:custDataLst>
              <p:tags r:id="rId3"/>
            </p:custDataLst>
          </p:nvPr>
        </p:nvSpPr>
        <p:spPr>
          <a:xfrm rot="10800000" flipH="1">
            <a:off x="702543" y="706827"/>
            <a:ext cx="884218" cy="354795"/>
          </a:xfrm>
          <a:custGeom>
            <a:avLst/>
            <a:gdLst>
              <a:gd name="connsiteX0" fmla="*/ 790832 w 1290577"/>
              <a:gd name="connsiteY0" fmla="*/ 0 h 499745"/>
              <a:gd name="connsiteX1" fmla="*/ 1040705 w 1290577"/>
              <a:gd name="connsiteY1" fmla="*/ 0 h 499745"/>
              <a:gd name="connsiteX2" fmla="*/ 1290577 w 1290577"/>
              <a:gd name="connsiteY2" fmla="*/ 249873 h 499745"/>
              <a:gd name="connsiteX3" fmla="*/ 1040705 w 1290577"/>
              <a:gd name="connsiteY3" fmla="*/ 499745 h 499745"/>
              <a:gd name="connsiteX4" fmla="*/ 790832 w 1290577"/>
              <a:gd name="connsiteY4" fmla="*/ 499745 h 499745"/>
              <a:gd name="connsiteX5" fmla="*/ 1040705 w 1290577"/>
              <a:gd name="connsiteY5" fmla="*/ 249873 h 499745"/>
              <a:gd name="connsiteX6" fmla="*/ 0 w 1290577"/>
              <a:gd name="connsiteY6" fmla="*/ 0 h 499745"/>
              <a:gd name="connsiteX7" fmla="*/ 249873 w 1290577"/>
              <a:gd name="connsiteY7" fmla="*/ 0 h 499745"/>
              <a:gd name="connsiteX8" fmla="*/ 499745 w 1290577"/>
              <a:gd name="connsiteY8" fmla="*/ 249873 h 499745"/>
              <a:gd name="connsiteX9" fmla="*/ 249873 w 1290577"/>
              <a:gd name="connsiteY9" fmla="*/ 499745 h 499745"/>
              <a:gd name="connsiteX10" fmla="*/ 0 w 1290577"/>
              <a:gd name="connsiteY10" fmla="*/ 499745 h 499745"/>
              <a:gd name="connsiteX11" fmla="*/ 249873 w 1290577"/>
              <a:gd name="connsiteY11" fmla="*/ 249873 h 499745"/>
              <a:gd name="connsiteX12" fmla="*/ 395416 w 1290577"/>
              <a:gd name="connsiteY12" fmla="*/ 0 h 499745"/>
              <a:gd name="connsiteX13" fmla="*/ 645289 w 1290577"/>
              <a:gd name="connsiteY13" fmla="*/ 0 h 499745"/>
              <a:gd name="connsiteX14" fmla="*/ 895161 w 1290577"/>
              <a:gd name="connsiteY14" fmla="*/ 249873 h 499745"/>
              <a:gd name="connsiteX15" fmla="*/ 645289 w 1290577"/>
              <a:gd name="connsiteY15" fmla="*/ 499745 h 499745"/>
              <a:gd name="connsiteX16" fmla="*/ 395416 w 1290577"/>
              <a:gd name="connsiteY16" fmla="*/ 499745 h 499745"/>
              <a:gd name="connsiteX17" fmla="*/ 645289 w 1290577"/>
              <a:gd name="connsiteY17" fmla="*/ 249873 h 4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577" h="499745">
                <a:moveTo>
                  <a:pt x="790832" y="0"/>
                </a:moveTo>
                <a:lnTo>
                  <a:pt x="1040705" y="0"/>
                </a:lnTo>
                <a:lnTo>
                  <a:pt x="1290577" y="249873"/>
                </a:lnTo>
                <a:lnTo>
                  <a:pt x="1040705" y="499745"/>
                </a:lnTo>
                <a:lnTo>
                  <a:pt x="790832" y="499745"/>
                </a:lnTo>
                <a:lnTo>
                  <a:pt x="1040705" y="249873"/>
                </a:lnTo>
                <a:close/>
                <a:moveTo>
                  <a:pt x="0" y="0"/>
                </a:moveTo>
                <a:lnTo>
                  <a:pt x="249873" y="0"/>
                </a:lnTo>
                <a:lnTo>
                  <a:pt x="499745" y="249873"/>
                </a:lnTo>
                <a:lnTo>
                  <a:pt x="249873" y="499745"/>
                </a:lnTo>
                <a:lnTo>
                  <a:pt x="0" y="499745"/>
                </a:lnTo>
                <a:lnTo>
                  <a:pt x="249873" y="249873"/>
                </a:lnTo>
                <a:close/>
                <a:moveTo>
                  <a:pt x="395416" y="0"/>
                </a:moveTo>
                <a:lnTo>
                  <a:pt x="645289" y="0"/>
                </a:lnTo>
                <a:lnTo>
                  <a:pt x="895161" y="249873"/>
                </a:lnTo>
                <a:lnTo>
                  <a:pt x="645289" y="499745"/>
                </a:lnTo>
                <a:lnTo>
                  <a:pt x="395416" y="499745"/>
                </a:lnTo>
                <a:lnTo>
                  <a:pt x="645289" y="249873"/>
                </a:lnTo>
                <a:close/>
              </a:path>
            </a:pathLst>
          </a:custGeom>
          <a:solidFill>
            <a:srgbClr val="33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4890" y="652790"/>
            <a:ext cx="21276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开发视图</a:t>
            </a:r>
            <a:endParaRPr lang="zh-CN" altLang="en-US" sz="2800" b="1" dirty="0">
              <a:solidFill>
                <a:schemeClr val="accent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207" y="1114021"/>
            <a:ext cx="7441586" cy="527801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FILL_FORE_SCHEMECOLOR_INDEX_1_BRIGHTNESS" val="0.02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PLACING_PICTURE_USER_VIEWPORT" val="{&quot;height&quot;:4480,&quot;width&quot;:15059}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PLACING_PICTURE_USER_VIEWPORT" val="{&quot;height&quot;:4480,&quot;width&quot;:15059}"/>
</p:tagLst>
</file>

<file path=ppt/tags/tag16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PLACING_PICTURE_USER_VIEWPORT" val="{&quot;height&quot;:4480,&quot;width&quot;:15059}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PLACING_PICTURE_USER_VIEWPORT" val="{&quot;height&quot;:4480,&quot;width&quot;:15059}"/>
</p:tagLst>
</file>

<file path=ppt/tags/tag1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0.xml><?xml version="1.0" encoding="utf-8"?>
<p:tagLst xmlns:p="http://schemas.openxmlformats.org/presentationml/2006/main">
  <p:tag name="KSO_WM_UNIT_PLACING_PICTURE_USER_VIEWPORT" val="{&quot;height&quot;:4480,&quot;width&quot;:15059}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PLACING_PICTURE_USER_VIEWPORT" val="{&quot;height&quot;:4480,&quot;width&quot;:15059}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PLACING_PICTURE_USER_VIEWPORT" val="{&quot;height&quot;:4480,&quot;width&quot;:15059}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PLACING_PICTURE_USER_VIEWPORT" val="{&quot;height&quot;:4480,&quot;width&quot;:15059}"/>
</p:tagLst>
</file>

<file path=ppt/tags/tag21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PLACING_PICTURE_USER_VIEWPORT" val="{&quot;height&quot;:4480,&quot;width&quot;:15059}"/>
</p:tagLst>
</file>

<file path=ppt/tags/tag22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26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26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7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8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0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0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0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3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3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32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FILL_FORE_SCHEMECOLOR_INDEX_1_BRIGHTNESS" val="0.02"/>
  <p:tag name="KSO_WM_UNIT_FILL_FORE_SCHEMECOLOR_INDEX_1" val="7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-0.01"/>
  <p:tag name="KSO_WM_UNIT_FILL_FORE_SCHEMECOLOR_INDEX_3" val="7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FILL_TYPE" val="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6.xml><?xml version="1.0" encoding="utf-8"?>
<p:tagLst xmlns:p="http://schemas.openxmlformats.org/presentationml/2006/main">
  <p:tag name="COMMONDATA" val="eyJoZGlkIjoiMjE2YzNmZTljNTFiNDAxNjQxMWQ5ZjBmOWJjMzE4N2IifQ==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ABLE_BEAUTIFY" val="smartTable{81ad30ce-1730-456d-b677-79d85b4cb210}"/>
  <p:tag name="TABLE_ENDDRAG_ORIGIN_RECT" val="309*107"/>
  <p:tag name="TABLE_ENDDRAG_RECT" val="152*271*309*107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6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5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.1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2708</Words>
  <Application>WPS 演示</Application>
  <PresentationFormat>宽屏</PresentationFormat>
  <Paragraphs>467</Paragraphs>
  <Slides>83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8" baseType="lpstr">
      <vt:lpstr>Arial</vt:lpstr>
      <vt:lpstr>宋体</vt:lpstr>
      <vt:lpstr>Wingdings</vt:lpstr>
      <vt:lpstr>华文隶书</vt:lpstr>
      <vt:lpstr>思源黑体 CN Light</vt:lpstr>
      <vt:lpstr>思源黑体 CN Medium</vt:lpstr>
      <vt:lpstr>黑体</vt:lpstr>
      <vt:lpstr>思源黑体 CN Normal</vt:lpstr>
      <vt:lpstr>等线</vt:lpstr>
      <vt:lpstr>微软雅黑</vt:lpstr>
      <vt:lpstr>Arial Unicode MS</vt:lpstr>
      <vt:lpstr>等线 Light</vt:lpstr>
      <vt:lpstr>Cambria Math</vt:lpstr>
      <vt:lpstr>华文细黑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纪元</dc:creator>
  <cp:lastModifiedBy>Kilig</cp:lastModifiedBy>
  <cp:revision>5</cp:revision>
  <dcterms:created xsi:type="dcterms:W3CDTF">2022-08-05T17:42:00Z</dcterms:created>
  <dcterms:modified xsi:type="dcterms:W3CDTF">2022-08-07T11:46:56Z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C999DD99B3FC4EE9AFFF3D2FE0A8AC47</vt:lpwstr>
  </property>
  <property fmtid="{D5CDD505-2E9C-101B-9397-08002B2CF9AE}" pid="3" name="KSOProductBuildVer">
    <vt:lpwstr>2052-11.1.0.12302</vt:lpwstr>
  </property>
</Properties>
</file>